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70" r:id="rId4"/>
    <p:sldId id="271" r:id="rId5"/>
    <p:sldId id="258" r:id="rId6"/>
    <p:sldId id="259" r:id="rId7"/>
    <p:sldId id="351" r:id="rId8"/>
    <p:sldId id="352" r:id="rId9"/>
    <p:sldId id="349" r:id="rId10"/>
    <p:sldId id="386" r:id="rId11"/>
    <p:sldId id="387" r:id="rId12"/>
    <p:sldId id="388" r:id="rId13"/>
    <p:sldId id="389" r:id="rId14"/>
    <p:sldId id="390" r:id="rId15"/>
    <p:sldId id="392" r:id="rId16"/>
    <p:sldId id="393" r:id="rId17"/>
    <p:sldId id="356" r:id="rId18"/>
    <p:sldId id="357" r:id="rId19"/>
    <p:sldId id="358" r:id="rId20"/>
    <p:sldId id="359" r:id="rId21"/>
    <p:sldId id="361" r:id="rId22"/>
    <p:sldId id="363" r:id="rId23"/>
    <p:sldId id="360" r:id="rId24"/>
    <p:sldId id="364" r:id="rId25"/>
    <p:sldId id="365" r:id="rId26"/>
    <p:sldId id="366" r:id="rId27"/>
    <p:sldId id="367" r:id="rId28"/>
    <p:sldId id="368" r:id="rId29"/>
    <p:sldId id="369" r:id="rId30"/>
    <p:sldId id="370" r:id="rId31"/>
    <p:sldId id="371" r:id="rId32"/>
    <p:sldId id="372" r:id="rId33"/>
    <p:sldId id="373" r:id="rId34"/>
    <p:sldId id="374" r:id="rId35"/>
    <p:sldId id="375" r:id="rId36"/>
    <p:sldId id="376" r:id="rId37"/>
    <p:sldId id="378" r:id="rId38"/>
    <p:sldId id="377" r:id="rId39"/>
    <p:sldId id="379" r:id="rId40"/>
    <p:sldId id="380" r:id="rId41"/>
    <p:sldId id="381" r:id="rId42"/>
    <p:sldId id="382" r:id="rId43"/>
    <p:sldId id="384" r:id="rId44"/>
    <p:sldId id="383" r:id="rId45"/>
    <p:sldId id="353" r:id="rId46"/>
    <p:sldId id="354" r:id="rId47"/>
    <p:sldId id="385" r:id="rId48"/>
    <p:sldId id="267" r:id="rId4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807E"/>
    <a:srgbClr val="6B4A8C"/>
    <a:srgbClr val="D6908E"/>
    <a:srgbClr val="558ED5"/>
    <a:srgbClr val="E6B9B8"/>
    <a:srgbClr val="8EB4E3"/>
    <a:srgbClr val="D48A88"/>
    <a:srgbClr val="D99694"/>
    <a:srgbClr val="DA7A70"/>
    <a:srgbClr val="3D2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48" autoAdjust="0"/>
    <p:restoredTop sz="80398" autoAdjust="0"/>
  </p:normalViewPr>
  <p:slideViewPr>
    <p:cSldViewPr>
      <p:cViewPr varScale="1">
        <p:scale>
          <a:sx n="59" d="100"/>
          <a:sy n="59" d="100"/>
        </p:scale>
        <p:origin x="114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907E6-AA02-4B9B-B749-50F668EF31C4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CE8B9-5E42-4F37-9105-6B268F563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324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301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861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530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411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711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72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745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561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942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614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710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C07B6-6A49-4088-8F80-0515BEC34E4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524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5634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3306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670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452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152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6167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319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1383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21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441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C07B6-6A49-4088-8F80-0515BEC34E4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0790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7276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897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423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490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8857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58083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7039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461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2793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945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0388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1667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2167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1942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86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994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613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459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634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169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1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11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jpeg"/><Relationship Id="rId10" Type="http://schemas.openxmlformats.org/officeDocument/2006/relationships/image" Target="../media/image46.png"/><Relationship Id="rId4" Type="http://schemas.openxmlformats.org/officeDocument/2006/relationships/image" Target="../media/image40.jpe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11.pn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11.png"/><Relationship Id="rId7" Type="http://schemas.openxmlformats.org/officeDocument/2006/relationships/image" Target="../media/image7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jpeg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11.png"/><Relationship Id="rId7" Type="http://schemas.openxmlformats.org/officeDocument/2006/relationships/image" Target="../media/image10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Relationship Id="rId9" Type="http://schemas.openxmlformats.org/officeDocument/2006/relationships/image" Target="../media/image10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jpeg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eg"/><Relationship Id="rId3" Type="http://schemas.openxmlformats.org/officeDocument/2006/relationships/image" Target="../media/image11.png"/><Relationship Id="rId7" Type="http://schemas.openxmlformats.org/officeDocument/2006/relationships/image" Target="../media/image11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eg"/><Relationship Id="rId5" Type="http://schemas.openxmlformats.org/officeDocument/2006/relationships/image" Target="../media/image109.jpeg"/><Relationship Id="rId4" Type="http://schemas.openxmlformats.org/officeDocument/2006/relationships/image" Target="../media/image108.jpeg"/><Relationship Id="rId9" Type="http://schemas.openxmlformats.org/officeDocument/2006/relationships/image" Target="../media/image11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jpeg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jpeg"/><Relationship Id="rId4" Type="http://schemas.openxmlformats.org/officeDocument/2006/relationships/image" Target="../media/image12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eg"/><Relationship Id="rId3" Type="http://schemas.openxmlformats.org/officeDocument/2006/relationships/image" Target="../media/image11.png"/><Relationship Id="rId7" Type="http://schemas.openxmlformats.org/officeDocument/2006/relationships/image" Target="../media/image12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jpeg"/><Relationship Id="rId5" Type="http://schemas.openxmlformats.org/officeDocument/2006/relationships/image" Target="../media/image124.jpeg"/><Relationship Id="rId10" Type="http://schemas.openxmlformats.org/officeDocument/2006/relationships/image" Target="../media/image129.jpeg"/><Relationship Id="rId4" Type="http://schemas.openxmlformats.org/officeDocument/2006/relationships/image" Target="../media/image123.jpeg"/><Relationship Id="rId9" Type="http://schemas.openxmlformats.org/officeDocument/2006/relationships/image" Target="../media/image12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5580" y="2432366"/>
            <a:ext cx="1700761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72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문화예술 </a:t>
            </a:r>
            <a:r>
              <a:rPr lang="ko-KR" altLang="en-US" sz="7200" b="1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디지털트렌드</a:t>
            </a:r>
            <a:r>
              <a:rPr lang="ko-KR" altLang="en-US" sz="72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 이해하기</a:t>
            </a:r>
            <a:r>
              <a:rPr lang="en-US" sz="72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 </a:t>
            </a:r>
            <a:endParaRPr 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97778" y="8913352"/>
            <a:ext cx="457004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DemiLight" pitchFamily="34" charset="0"/>
              </a:rPr>
              <a:t>오인택</a:t>
            </a:r>
            <a:endParaRPr lang="en-US" sz="3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0190" y="3924300"/>
            <a:ext cx="11557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중앙대학교 일반대학원 문화예술경영대학원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F2C47-CB91-412F-BCC1-258087CC59D8}"/>
              </a:ext>
            </a:extLst>
          </p:cNvPr>
          <p:cNvSpPr txBox="1"/>
          <p:nvPr/>
        </p:nvSpPr>
        <p:spPr>
          <a:xfrm>
            <a:off x="1143000" y="1724480"/>
            <a:ext cx="9070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 </a:t>
            </a:r>
            <a:r>
              <a:rPr lang="en-US" altLang="ko-KR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문화 소비의 트렌드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94950" y="1530901"/>
            <a:ext cx="16508982" cy="3463106"/>
            <a:chOff x="794950" y="1409700"/>
            <a:chExt cx="16508982" cy="3501301"/>
          </a:xfrm>
        </p:grpSpPr>
        <p:grpSp>
          <p:nvGrpSpPr>
            <p:cNvPr id="4" name="그룹 3"/>
            <p:cNvGrpSpPr/>
            <p:nvPr/>
          </p:nvGrpSpPr>
          <p:grpSpPr>
            <a:xfrm>
              <a:off x="794950" y="1409700"/>
              <a:ext cx="16508982" cy="3498362"/>
              <a:chOff x="1184950" y="1903334"/>
              <a:chExt cx="16508982" cy="3349354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184950" y="2026105"/>
                <a:ext cx="16508982" cy="3226583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6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33518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이코노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럭스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문화소비자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경제적 합리성을 따지면서도 자신에게 가장 큰 만족감과 행복을 안겨주는 상품을 소비하는 ‘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이코노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럭스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Econo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-Lux)’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소비자가 소비 문화를 주도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/>
                <a:t>잘파세대</a:t>
              </a:r>
              <a:r>
                <a:rPr lang="ko-KR" altLang="en-US" sz="2000" dirty="0"/>
                <a:t> </a:t>
              </a:r>
              <a:r>
                <a:rPr lang="en-US" altLang="ko-KR" sz="2000" dirty="0"/>
                <a:t>(Z</a:t>
              </a:r>
              <a:r>
                <a:rPr lang="ko-KR" altLang="en-US" sz="2000" dirty="0"/>
                <a:t>세대 </a:t>
              </a:r>
              <a:r>
                <a:rPr lang="en-US" altLang="ko-KR" sz="2000" dirty="0"/>
                <a:t>+ </a:t>
              </a:r>
              <a:r>
                <a:rPr lang="ko-KR" altLang="en-US" sz="2000" dirty="0"/>
                <a:t>알파세대</a:t>
              </a:r>
              <a:r>
                <a:rPr lang="en-US" altLang="ko-KR" sz="2000" dirty="0"/>
                <a:t>) </a:t>
              </a:r>
              <a:r>
                <a:rPr lang="ko-KR" altLang="en-US" sz="2000" dirty="0" err="1"/>
                <a:t>이</a:t>
              </a:r>
              <a:r>
                <a:rPr lang="ko-KR" altLang="en-US" sz="2000" b="0" i="0" dirty="0" err="1">
                  <a:solidFill>
                    <a:srgbClr val="1E1E1E"/>
                  </a:solidFill>
                  <a:effectLst/>
                  <a:latin typeface="Apple SD Gothic Neo"/>
                </a:rPr>
                <a:t>코노</a:t>
              </a:r>
              <a:r>
                <a:rPr lang="en-US" altLang="ko-KR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-</a:t>
              </a:r>
              <a:r>
                <a:rPr lang="ko-KR" altLang="en-US" sz="2000" b="0" i="0" dirty="0" err="1">
                  <a:solidFill>
                    <a:srgbClr val="1E1E1E"/>
                  </a:solidFill>
                  <a:effectLst/>
                  <a:latin typeface="Apple SD Gothic Neo"/>
                </a:rPr>
                <a:t>럭스</a:t>
              </a: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 문화소비자의 중심</a:t>
              </a:r>
              <a:endParaRPr lang="en-US" altLang="ko-KR" sz="2000" b="0" i="0" dirty="0">
                <a:solidFill>
                  <a:srgbClr val="1E1E1E"/>
                </a:solidFill>
                <a:effectLst/>
                <a:latin typeface="Apple SD Gothic Neo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검소하면서도 </a:t>
              </a:r>
              <a:r>
                <a:rPr lang="ko-KR" altLang="en-US" sz="2000" b="0" i="0" dirty="0" err="1">
                  <a:solidFill>
                    <a:srgbClr val="1E1E1E"/>
                  </a:solidFill>
                  <a:effectLst/>
                  <a:latin typeface="Apple SD Gothic Neo"/>
                </a:rPr>
                <a:t>럭셔리하고</a:t>
              </a: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 대중적이면서도 </a:t>
              </a:r>
              <a:r>
                <a:rPr lang="ko-KR" altLang="en-US" sz="2000" b="0" i="0" dirty="0" err="1">
                  <a:solidFill>
                    <a:srgbClr val="1E1E1E"/>
                  </a:solidFill>
                  <a:effectLst/>
                  <a:latin typeface="Apple SD Gothic Neo"/>
                </a:rPr>
                <a:t>고급진</a:t>
              </a:r>
              <a:r>
                <a:rPr lang="en-US" altLang="ko-KR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, </a:t>
              </a: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지역적이면서도 글로벌한 양면적인 모습</a:t>
              </a:r>
              <a:r>
                <a:rPr lang="en-US" altLang="ko-KR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.</a:t>
              </a: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 자기만의 고유하고 역동적인 기준에 따라 경제적으로 합리적이면서도 자신에게 가장 큰 만족감과 행복함을 주는 제품과 서비스를 소비</a:t>
              </a:r>
              <a:endParaRPr lang="en-US" altLang="ko-KR" sz="2000" b="0" i="0" dirty="0">
                <a:solidFill>
                  <a:srgbClr val="1E1E1E"/>
                </a:solidFill>
                <a:effectLst/>
                <a:latin typeface="Apple SD Gothic Neo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“편의점 도시락으로 점심을 때우면서 명품 가방을 산다</a:t>
              </a:r>
              <a:r>
                <a:rPr lang="en-US" altLang="ko-KR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!”, “</a:t>
              </a: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하루의 </a:t>
              </a:r>
              <a:r>
                <a:rPr lang="ko-KR" altLang="en-US" sz="2000" b="0" i="0" dirty="0" err="1">
                  <a:solidFill>
                    <a:srgbClr val="1E1E1E"/>
                  </a:solidFill>
                  <a:effectLst/>
                  <a:latin typeface="Apple SD Gothic Neo"/>
                </a:rPr>
                <a:t>플렉스를</a:t>
              </a: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 즐기는 데 </a:t>
              </a:r>
              <a:r>
                <a:rPr lang="ko-KR" altLang="en-US" sz="2000" b="0" i="0" dirty="0" err="1">
                  <a:solidFill>
                    <a:srgbClr val="1E1E1E"/>
                  </a:solidFill>
                  <a:effectLst/>
                  <a:latin typeface="Apple SD Gothic Neo"/>
                </a:rPr>
                <a:t>가진돈을</a:t>
              </a: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 모두 쓸 수 있다”</a:t>
              </a:r>
              <a:endParaRPr lang="en-US" altLang="ko-KR" sz="2000" b="0" i="0" dirty="0">
                <a:solidFill>
                  <a:srgbClr val="1E1E1E"/>
                </a:solidFill>
                <a:effectLst/>
                <a:latin typeface="Apple SD Gothic Neo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부자는 못 </a:t>
              </a:r>
              <a:r>
                <a:rPr lang="ko-KR" altLang="en-US" sz="2000" b="0" i="0" dirty="0" err="1">
                  <a:solidFill>
                    <a:srgbClr val="1E1E1E"/>
                  </a:solidFill>
                  <a:effectLst/>
                  <a:latin typeface="Apple SD Gothic Neo"/>
                </a:rPr>
                <a:t>될지언정</a:t>
              </a: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 부자 체험을 해보는 것은 중요하며</a:t>
              </a:r>
              <a:r>
                <a:rPr lang="en-US" altLang="ko-KR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, </a:t>
              </a: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열심히 살되</a:t>
              </a:r>
              <a:r>
                <a:rPr lang="en-US" altLang="ko-KR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, </a:t>
              </a: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치열한 삶은 내려놓을 준비가 된 것</a:t>
              </a:r>
              <a:r>
                <a:rPr lang="en-US" altLang="ko-KR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. </a:t>
              </a:r>
              <a:r>
                <a:rPr lang="ko-KR" altLang="en-US" sz="2000" b="0" i="0" dirty="0">
                  <a:solidFill>
                    <a:srgbClr val="1E1E1E"/>
                  </a:solidFill>
                  <a:effectLst/>
                  <a:latin typeface="Apple SD Gothic Neo"/>
                </a:rPr>
                <a:t>목에 칼이 들어와도 자기 취향은 포기하지 않아서 종잡을 수 없는 요즘 문화소비자</a:t>
              </a:r>
              <a:endParaRPr lang="en-US" altLang="ko-KR" sz="2000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38596" y="5372101"/>
            <a:ext cx="16635004" cy="3886200"/>
            <a:chOff x="703218" y="8039100"/>
            <a:chExt cx="16508982" cy="3920870"/>
          </a:xfrm>
        </p:grpSpPr>
        <p:grpSp>
          <p:nvGrpSpPr>
            <p:cNvPr id="37" name="그룹 36"/>
            <p:cNvGrpSpPr/>
            <p:nvPr/>
          </p:nvGrpSpPr>
          <p:grpSpPr>
            <a:xfrm>
              <a:off x="703218" y="8039100"/>
              <a:ext cx="16508982" cy="3920870"/>
              <a:chOff x="1093218" y="1903334"/>
              <a:chExt cx="16508982" cy="3749352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1093218" y="1989568"/>
                <a:ext cx="16508982" cy="3663118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1855193" y="8188505"/>
              <a:ext cx="15061207" cy="37175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추억 보정과 문화 소비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추억 속 영화가 다시 인기를 얻고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과거 영상을 반복 소비하며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단종된 패션 브랜드나 과자가 부활하는 ‘추억 보정’ 문화 소비 패턴이 지속</a:t>
              </a:r>
              <a:b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새로운 것에 도전하기보다는 ‘추억 </a:t>
              </a:r>
              <a:r>
                <a:rPr lang="ko-KR" altLang="en-US" sz="2000" dirty="0" err="1"/>
                <a:t>보정’된</a:t>
              </a:r>
              <a:r>
                <a:rPr lang="ko-KR" altLang="en-US" sz="2000" dirty="0"/>
                <a:t> 콘텐츠를 소비하는 패턴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추억 보정은 과거에 경험한 것에 대해 익숙함과 추억을 더해 보다 호의적으로 평가하는 대중의 심리를 뜻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일시적인 </a:t>
              </a:r>
              <a:r>
                <a:rPr lang="ko-KR" altLang="en-US" sz="2000" dirty="0" err="1"/>
                <a:t>레트로</a:t>
              </a:r>
              <a:r>
                <a:rPr lang="ko-KR" altLang="en-US" sz="2000" dirty="0"/>
                <a:t> 유행이 아니라 불안한 사회 분위기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미디어 채널의 증가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영상 저장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편집 기술의 발전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짧은 영상 시청 패턴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알고리즘 추천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인구 고령화 등 여러 사회적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기술적 요인이 복합적으로 작용한 결과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/>
                <a:t>2000</a:t>
              </a:r>
              <a:r>
                <a:rPr lang="ko-KR" altLang="en-US" sz="2000" dirty="0"/>
                <a:t>년대에 출생한 세대 역시 </a:t>
              </a:r>
              <a:r>
                <a:rPr lang="ko-KR" altLang="en-US" sz="2000" dirty="0" err="1"/>
                <a:t>그들만이</a:t>
              </a:r>
              <a:r>
                <a:rPr lang="ko-KR" altLang="en-US" sz="2000" dirty="0"/>
                <a:t> 공유하는 문화와 추억이 있다는 점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콘텐츠 시장에서는 </a:t>
              </a:r>
              <a:r>
                <a:rPr lang="ko-KR" altLang="en-US" sz="2000" dirty="0" err="1"/>
                <a:t>프리퀄</a:t>
              </a:r>
              <a:r>
                <a:rPr lang="ko-KR" altLang="en-US" sz="2000" dirty="0"/>
                <a:t> 형식의 작품이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알고리즘 추천 서비스에서는 소비자에게 ‘</a:t>
              </a:r>
              <a:r>
                <a:rPr lang="ko-KR" altLang="en-US" sz="2000" dirty="0" err="1"/>
                <a:t>익숙함’과</a:t>
              </a:r>
              <a:r>
                <a:rPr lang="ko-KR" altLang="en-US" sz="2000" dirty="0"/>
                <a:t> ‘새로움’ 사이 선택권을 주는 방식이 주목</a:t>
              </a:r>
              <a:endParaRPr lang="en-US" altLang="ko-K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804650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문화 소비의 트렌드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94950" y="1530901"/>
            <a:ext cx="16508982" cy="3460199"/>
            <a:chOff x="794950" y="1409700"/>
            <a:chExt cx="16508982" cy="3498362"/>
          </a:xfrm>
        </p:grpSpPr>
        <p:grpSp>
          <p:nvGrpSpPr>
            <p:cNvPr id="4" name="그룹 3"/>
            <p:cNvGrpSpPr/>
            <p:nvPr/>
          </p:nvGrpSpPr>
          <p:grpSpPr>
            <a:xfrm>
              <a:off x="794950" y="1409700"/>
              <a:ext cx="16508982" cy="3498362"/>
              <a:chOff x="1184950" y="1903334"/>
              <a:chExt cx="16508982" cy="3349354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184950" y="2026105"/>
                <a:ext cx="16508982" cy="3226583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6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3239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레이지어터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이코노미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먹고 즐기며 보다 손쉬운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다어어트를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추구하는 ‘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레이지어터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Lazieter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)’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이코노미에서 경쟁우위를 확보하려면 건강을 유지하면서도 소비자 기대에 부응할 수 있는 접근법 필요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게으른 </a:t>
              </a:r>
              <a:r>
                <a:rPr lang="ko-KR" altLang="en-US" sz="2000" dirty="0" err="1"/>
                <a:t>다이어터</a:t>
              </a:r>
              <a:r>
                <a:rPr lang="en-US" altLang="ko-KR" sz="2000" dirty="0"/>
                <a:t>. </a:t>
              </a:r>
              <a:r>
                <a:rPr lang="ko-KR" altLang="en-US" sz="2000" dirty="0"/>
                <a:t>휴대 전화를 보며 누워있지만 날씬하였으면 좋겠고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치킨은 먹고 있지만 건강하고 싶은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손쉬운 건강관리를 꿈꾸는 </a:t>
              </a:r>
              <a:r>
                <a:rPr lang="ko-KR" altLang="en-US" sz="2000" dirty="0" err="1"/>
                <a:t>다이어터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/>
                <a:t>제로콜라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제로맥주</a:t>
              </a:r>
              <a:r>
                <a:rPr lang="en-US" altLang="ko-KR" sz="2000" dirty="0"/>
                <a:t>,</a:t>
              </a:r>
              <a:r>
                <a:rPr lang="ko-KR" altLang="en-US" sz="2000" dirty="0"/>
                <a:t>제로 아이스크림 등 죄책감을 덜어주기 때문에 손쉬운 건강관리를 꿈꾸는 만큼 다이어트와 관련된 다양한 정보를 한속에 모아둔 플랫폼이 인기를 얻을 것으로 전망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문화</a:t>
              </a:r>
              <a:r>
                <a:rPr lang="en-US" altLang="ko-KR" sz="2000" dirty="0"/>
                <a:t>,</a:t>
              </a:r>
              <a:r>
                <a:rPr lang="ko-KR" altLang="en-US" sz="2000" dirty="0"/>
                <a:t>소비</a:t>
              </a:r>
              <a:r>
                <a:rPr lang="en-US" altLang="ko-KR" sz="2000" dirty="0"/>
                <a:t>,</a:t>
              </a:r>
              <a:r>
                <a:rPr lang="ko-KR" altLang="en-US" sz="2000" dirty="0"/>
                <a:t>경제로 이어지는 숨겨진 연결고리가 주요 포인트</a:t>
              </a:r>
              <a:endParaRPr lang="en-US" altLang="ko-KR" sz="2000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38596" y="5372102"/>
            <a:ext cx="16635004" cy="3925080"/>
            <a:chOff x="703218" y="8039100"/>
            <a:chExt cx="16508982" cy="3960097"/>
          </a:xfrm>
        </p:grpSpPr>
        <p:grpSp>
          <p:nvGrpSpPr>
            <p:cNvPr id="37" name="그룹 36"/>
            <p:cNvGrpSpPr/>
            <p:nvPr/>
          </p:nvGrpSpPr>
          <p:grpSpPr>
            <a:xfrm>
              <a:off x="703218" y="8039100"/>
              <a:ext cx="16508982" cy="3920870"/>
              <a:chOff x="1093218" y="1903334"/>
              <a:chExt cx="16508982" cy="3749352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1093218" y="1989568"/>
                <a:ext cx="16508982" cy="3663118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1855193" y="8188505"/>
              <a:ext cx="15061207" cy="3810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피핑톰의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시대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‘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피핑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톰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(Peeping Tom)’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‘훔쳐보는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톰’이라는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의미로 엿보려는 자를 나타내는 속어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무분별한 사생활 공개 콘텐츠에 대한 피로도가 증가하고 잊힐 권리에 대한 인식이 높아짐</a:t>
              </a:r>
              <a:b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b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marR="0" lvl="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ko-KR" sz="2000" dirty="0" err="1"/>
                <a:t>피핑톰</a:t>
              </a:r>
              <a:r>
                <a:rPr lang="ko-KR" altLang="ko-KR" sz="2000" dirty="0"/>
                <a:t> 시대에는 개인의 사생활 노출에 대한 우려를 가지면서도 개인의 사생활을 </a:t>
              </a:r>
              <a:r>
                <a:rPr lang="en-US" altLang="ko-KR" sz="2000" dirty="0"/>
                <a:t>SNS</a:t>
              </a:r>
              <a:r>
                <a:rPr lang="ko-KR" altLang="en-US" sz="2000" dirty="0"/>
                <a:t>에 스스로 노출하는 모순적인 현상</a:t>
              </a:r>
              <a:endParaRPr lang="en-US" altLang="ko-KR" sz="2000" dirty="0"/>
            </a:p>
            <a:p>
              <a:pPr marL="285750" marR="0" lvl="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2000" dirty="0"/>
                <a:t> </a:t>
              </a:r>
              <a:r>
                <a:rPr lang="en-US" altLang="ko-KR" sz="2000" dirty="0"/>
                <a:t>&lt;</a:t>
              </a:r>
              <a:r>
                <a:rPr lang="ko-KR" altLang="en-US" sz="2000" dirty="0"/>
                <a:t>나는 솔로</a:t>
              </a:r>
              <a:r>
                <a:rPr lang="en-US" altLang="ko-KR" sz="2000" dirty="0"/>
                <a:t>&gt; 16</a:t>
              </a:r>
              <a:r>
                <a:rPr lang="ko-KR" altLang="en-US" sz="2000" dirty="0"/>
                <a:t>기 돌싱특집은 출연자의 사생활을 공중파에 드러내는 관찰 예능이 어떠한 논란을 일으킬 수 있는지 잘 보여줌</a:t>
              </a:r>
              <a:r>
                <a:rPr lang="en-US" altLang="ko-KR" sz="2000" dirty="0"/>
                <a:t>. </a:t>
              </a:r>
              <a:r>
                <a:rPr lang="ko-KR" altLang="en-US" sz="2000" dirty="0"/>
                <a:t>예능 프로그램이 종료된 이후에도 출연자들 사이의 갈등이 지속되는 현상</a:t>
              </a:r>
              <a:endParaRPr lang="en-US" altLang="ko-KR" sz="2000" dirty="0"/>
            </a:p>
            <a:p>
              <a:pPr marL="285750" marR="0" lvl="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ko-KR" sz="2000" dirty="0"/>
                <a:t> </a:t>
              </a:r>
              <a:r>
                <a:rPr lang="ko-KR" altLang="en-US" sz="2000" dirty="0"/>
                <a:t>잠재적 문제점은 출연자 자신만이 아니라 가족이나 아이들의 노출에서도 발견</a:t>
              </a:r>
              <a:r>
                <a:rPr lang="en-US" altLang="ko-KR" sz="2000" dirty="0"/>
                <a:t>,</a:t>
              </a:r>
              <a:r>
                <a:rPr lang="ko-KR" altLang="en-US" sz="2000" dirty="0"/>
                <a:t>자녀의 사진을 무심코 </a:t>
              </a:r>
              <a:r>
                <a:rPr lang="en-US" altLang="ko-KR" sz="2000" dirty="0"/>
                <a:t>SNS</a:t>
              </a:r>
              <a:r>
                <a:rPr lang="ko-KR" altLang="en-US" sz="2000" dirty="0"/>
                <a:t>에 올려 아동 유괴를 초래</a:t>
              </a:r>
              <a:endParaRPr lang="en-US" altLang="ko-KR" sz="2000" dirty="0"/>
            </a:p>
            <a:p>
              <a:pPr marL="285750" marR="0" lvl="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2000" dirty="0" err="1"/>
                <a:t>할문제를</a:t>
              </a:r>
              <a:r>
                <a:rPr lang="ko-KR" altLang="en-US" sz="2000" dirty="0"/>
                <a:t> 처음부터 방지할 수 있는 하나의 방법이 바로 반려동물 또는 반려식물과 함께하는 사생활 노출</a:t>
              </a:r>
              <a:endParaRPr lang="en-US" altLang="ko-KR" sz="2000" dirty="0"/>
            </a:p>
            <a:p>
              <a:pPr marL="285750" marR="0" lvl="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2000" dirty="0"/>
                <a:t>부모</a:t>
              </a:r>
              <a:r>
                <a:rPr lang="en-US" altLang="ko-KR" sz="2000" dirty="0"/>
                <a:t>, </a:t>
              </a:r>
              <a:r>
                <a:rPr lang="ko-KR" altLang="en-US" sz="2000" dirty="0"/>
                <a:t>배우자</a:t>
              </a:r>
              <a:r>
                <a:rPr lang="en-US" altLang="ko-KR" sz="2000" dirty="0"/>
                <a:t>, </a:t>
              </a:r>
              <a:r>
                <a:rPr lang="ko-KR" altLang="en-US" sz="2000" dirty="0"/>
                <a:t>아이들보다는 반려동물과 반려식물의 등장이 늘어날 전망</a:t>
              </a:r>
              <a:endParaRPr lang="en-US" altLang="ko-K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5310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문화 소비의 트렌드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94950" y="1530901"/>
            <a:ext cx="16508982" cy="3460198"/>
            <a:chOff x="794950" y="1409700"/>
            <a:chExt cx="16508982" cy="3498362"/>
          </a:xfrm>
        </p:grpSpPr>
        <p:grpSp>
          <p:nvGrpSpPr>
            <p:cNvPr id="4" name="그룹 3"/>
            <p:cNvGrpSpPr/>
            <p:nvPr/>
          </p:nvGrpSpPr>
          <p:grpSpPr>
            <a:xfrm>
              <a:off x="794950" y="1409700"/>
              <a:ext cx="16508982" cy="3498362"/>
              <a:chOff x="1184950" y="1903334"/>
              <a:chExt cx="16508982" cy="3349354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184950" y="2026105"/>
                <a:ext cx="16508982" cy="3226583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6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05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29598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컬처의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하이브리드 전략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한류 콘텐츠와 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브랜드가 결합한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신한류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(K-Culture)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시대를 맞아 온라인과 오프라인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대기업과 스타트업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클래식과 모던 등 이질적인 요소들을 섞어 쓰는 ‘하이브리드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전략’이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시장을 주도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대기업과 </a:t>
              </a:r>
              <a:r>
                <a:rPr lang="ko-KR" altLang="en-US" sz="2000" dirty="0" err="1"/>
                <a:t>스타트업의</a:t>
              </a:r>
              <a:r>
                <a:rPr lang="ko-KR" altLang="en-US" sz="2000" dirty="0"/>
                <a:t> 결합으로 규모 경쟁력 갖춘 한국 </a:t>
              </a:r>
              <a:r>
                <a:rPr lang="ko-KR" altLang="en-US" sz="2000" dirty="0" err="1"/>
                <a:t>문화콘텐츠</a:t>
              </a:r>
              <a:r>
                <a:rPr lang="ko-KR" altLang="en-US" sz="2000" dirty="0"/>
                <a:t> 산업 육성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한류 </a:t>
              </a:r>
              <a:r>
                <a:rPr lang="ko-KR" altLang="en-US" sz="2000" dirty="0" err="1"/>
                <a:t>팬덤을</a:t>
              </a:r>
              <a:r>
                <a:rPr lang="ko-KR" altLang="en-US" sz="2000" dirty="0"/>
                <a:t> 기반으로 콘텐츠 </a:t>
              </a:r>
              <a:r>
                <a:rPr lang="en-US" altLang="ko-KR" sz="2000" dirty="0"/>
                <a:t>IP </a:t>
              </a:r>
              <a:r>
                <a:rPr lang="ko-KR" altLang="en-US" sz="2000" dirty="0"/>
                <a:t>확장</a:t>
              </a:r>
              <a:r>
                <a:rPr lang="en-US" altLang="ko-KR" sz="2000" dirty="0"/>
                <a:t>, </a:t>
              </a:r>
              <a:r>
                <a:rPr lang="ko-KR" altLang="en-US" sz="2000" dirty="0" err="1"/>
                <a:t>문화콘텐츠</a:t>
              </a:r>
              <a:r>
                <a:rPr lang="ko-KR" altLang="en-US" sz="2000" dirty="0"/>
                <a:t> 산업의 높은 경제 잠재력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디지털 콘텐츠 시장 성장에 따른 한국 콘텐츠 진출 기회 확대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글로벌 경쟁력을 갖춘 국내 콘텐츠 플랫폼 완성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38596" y="5372104"/>
            <a:ext cx="16635004" cy="4512709"/>
            <a:chOff x="703218" y="8039100"/>
            <a:chExt cx="16508982" cy="4552968"/>
          </a:xfrm>
        </p:grpSpPr>
        <p:grpSp>
          <p:nvGrpSpPr>
            <p:cNvPr id="37" name="그룹 36"/>
            <p:cNvGrpSpPr/>
            <p:nvPr/>
          </p:nvGrpSpPr>
          <p:grpSpPr>
            <a:xfrm>
              <a:off x="703218" y="8039100"/>
              <a:ext cx="16508982" cy="4552968"/>
              <a:chOff x="1093218" y="1903334"/>
              <a:chExt cx="16508982" cy="4353799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1093218" y="1989568"/>
                <a:ext cx="16508982" cy="4267565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06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1855193" y="8188505"/>
              <a:ext cx="15061207" cy="37175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스트릿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문화의 지속가능성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기성세대의 지배적인 문화에서 벗어난 개방적인 문화를 뜻하는 ‘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스트릿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문화’가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주류 문화의 하나로 부상</a:t>
              </a:r>
              <a:b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marR="0" lvl="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2000" dirty="0" err="1"/>
                <a:t>스트릿</a:t>
              </a:r>
              <a:r>
                <a:rPr lang="ko-KR" altLang="en-US" sz="2000" dirty="0"/>
                <a:t> 문화가 형성되는 ‘</a:t>
              </a:r>
              <a:r>
                <a:rPr lang="ko-KR" altLang="en-US" sz="2000" dirty="0" err="1"/>
                <a:t>스트릿</a:t>
              </a:r>
              <a:r>
                <a:rPr lang="en-US" altLang="ko-KR" sz="2000" dirty="0"/>
                <a:t>(Street)’</a:t>
              </a:r>
              <a:r>
                <a:rPr lang="ko-KR" altLang="en-US" sz="2000" dirty="0"/>
                <a:t>은 아직 사회적으로 소속감을 가지지 못한 청소년이나 젊은 사람들이 정체성과 욕구를 실현하는 공간을 의미</a:t>
              </a:r>
              <a:endParaRPr lang="en-US" altLang="ko-KR" sz="2000" dirty="0"/>
            </a:p>
            <a:p>
              <a:pPr marL="285750" marR="0" lvl="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ko-KR" sz="2000" dirty="0"/>
                <a:t> </a:t>
              </a:r>
              <a:r>
                <a:rPr lang="ko-KR" altLang="en-US" sz="2000" dirty="0" err="1"/>
                <a:t>스트릿</a:t>
              </a:r>
              <a:r>
                <a:rPr lang="ko-KR" altLang="en-US" sz="2000" dirty="0"/>
                <a:t> 패션에는 이들의 라이프 스타일이 담겨져 있음</a:t>
              </a:r>
              <a:r>
                <a:rPr lang="en-US" altLang="ko-KR" sz="2000" dirty="0"/>
                <a:t>. MZ </a:t>
              </a:r>
              <a:r>
                <a:rPr lang="ko-KR" altLang="en-US" sz="2000" dirty="0"/>
                <a:t>세대가 리드하는 </a:t>
              </a:r>
              <a:r>
                <a:rPr lang="ko-KR" altLang="en-US" sz="2000" dirty="0" err="1"/>
                <a:t>영컬쳐</a:t>
              </a:r>
              <a:r>
                <a:rPr lang="en-US" altLang="ko-KR" sz="2000" dirty="0"/>
                <a:t>(Young Culture)</a:t>
              </a:r>
              <a:r>
                <a:rPr lang="ko-KR" altLang="en-US" sz="2000" dirty="0"/>
                <a:t>의 영향으로 </a:t>
              </a:r>
              <a:r>
                <a:rPr lang="ko-KR" altLang="en-US" sz="2000" dirty="0" err="1"/>
                <a:t>스트릿</a:t>
              </a:r>
              <a:r>
                <a:rPr lang="ko-KR" altLang="en-US" sz="2000" dirty="0"/>
                <a:t> 패션은 그들의 개성과 가치관 그리고 니즈를 대변하며 문화 코드가 되고 있음</a:t>
              </a:r>
              <a:endParaRPr lang="en-US" altLang="ko-KR" sz="2000" dirty="0"/>
            </a:p>
            <a:p>
              <a:pPr marL="285750" marR="0" lvl="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ko-KR" sz="2000" dirty="0"/>
                <a:t> MZ </a:t>
              </a:r>
              <a:r>
                <a:rPr lang="ko-KR" altLang="en-US" sz="2000" dirty="0"/>
                <a:t>세대는 패션 브랜드가 주도하는 상업적이고 획일적인 유행 스타일을 거부하고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개인의 개성과 자아를 담아 일상의 요소들을 혼합하여 형식 없이 하는 감각 보유</a:t>
              </a:r>
              <a:r>
                <a:rPr lang="en-US" altLang="ko-KR" sz="2000" dirty="0"/>
                <a:t> </a:t>
              </a:r>
            </a:p>
            <a:p>
              <a:pPr marL="285750" marR="0" lvl="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2000" dirty="0" err="1"/>
                <a:t>스트릿</a:t>
              </a:r>
              <a:r>
                <a:rPr lang="ko-KR" altLang="en-US" sz="2000" dirty="0"/>
                <a:t> 패션은 보는 이에게 새롭고 낯설지만 흥미를 유발하며 하이패션</a:t>
              </a:r>
              <a:r>
                <a:rPr lang="en-US" altLang="ko-KR" sz="2000" dirty="0"/>
                <a:t>(High Fashion)</a:t>
              </a:r>
              <a:r>
                <a:rPr lang="ko-KR" altLang="en-US" sz="2000" dirty="0"/>
                <a:t>의 신선한 디자인 영감이 됨</a:t>
              </a:r>
              <a:r>
                <a:rPr lang="en-US" altLang="ko-KR" sz="20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69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문화 소비의 트렌드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94950" y="1530901"/>
            <a:ext cx="16508982" cy="3460198"/>
            <a:chOff x="794950" y="1409700"/>
            <a:chExt cx="16508982" cy="3498362"/>
          </a:xfrm>
        </p:grpSpPr>
        <p:grpSp>
          <p:nvGrpSpPr>
            <p:cNvPr id="4" name="그룹 3"/>
            <p:cNvGrpSpPr/>
            <p:nvPr/>
          </p:nvGrpSpPr>
          <p:grpSpPr>
            <a:xfrm>
              <a:off x="794950" y="1409700"/>
              <a:ext cx="16508982" cy="3498362"/>
              <a:chOff x="1184950" y="1903334"/>
              <a:chExt cx="16508982" cy="3349354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184950" y="2026105"/>
                <a:ext cx="16508982" cy="3226583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6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07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28664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팝업 스토어 전성시대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한정된 기간 특정 장소에서 브랜드 경험을 할 수 있는 ‘팝업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스토어’가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독자적 가치를 지닌 판매 방식으로 인정받으면서 다양한 영역으로 확장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,‘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하이브리드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전략’이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시장을 주도</a:t>
              </a:r>
              <a:b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endParaRPr lang="en-US" altLang="ko-KR" sz="2000" b="1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기업들은 상설매장을 운영하는 것에 비해 적은 비용으로 화제성을 얻을 수 있고 소비자들에게 홍보와 체험의 공간이자 브랜드를 알리는 등 다양한 목적으로 팝업스토어를 운영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i="0" dirty="0">
                  <a:effectLst/>
                  <a:latin typeface="inherit"/>
                </a:rPr>
                <a:t>소비자들은 팝업스토어가 가진 ‘</a:t>
              </a:r>
              <a:r>
                <a:rPr lang="ko-KR" altLang="en-US" sz="2000" i="0" dirty="0" err="1">
                  <a:effectLst/>
                  <a:latin typeface="inherit"/>
                </a:rPr>
                <a:t>한시성’이란</a:t>
              </a:r>
              <a:r>
                <a:rPr lang="ko-KR" altLang="en-US" sz="2000" i="0" dirty="0">
                  <a:effectLst/>
                  <a:latin typeface="inherit"/>
                </a:rPr>
                <a:t> 측면에 주목하고 열광</a:t>
              </a:r>
              <a:r>
                <a:rPr lang="en-US" altLang="ko-KR" sz="2000" i="0" dirty="0">
                  <a:effectLst/>
                  <a:latin typeface="inherit"/>
                </a:rPr>
                <a:t>. </a:t>
              </a:r>
              <a:r>
                <a:rPr lang="ko-KR" altLang="en-US" sz="2000" i="0" dirty="0">
                  <a:effectLst/>
                  <a:latin typeface="inherit"/>
                </a:rPr>
                <a:t>그리고 이 한시적 경험을 추구하는 </a:t>
              </a:r>
              <a:r>
                <a:rPr lang="ko-KR" altLang="en-US" sz="2000" i="0" dirty="0" err="1">
                  <a:effectLst/>
                  <a:latin typeface="inherit"/>
                </a:rPr>
                <a:t>인플루언서들로</a:t>
              </a:r>
              <a:r>
                <a:rPr lang="ko-KR" altLang="en-US" sz="2000" i="0" dirty="0">
                  <a:effectLst/>
                  <a:latin typeface="inherit"/>
                </a:rPr>
                <a:t> 인해 팝업스토어는 문화적 영향력까지 미칠 수 있는 공간</a:t>
              </a:r>
              <a:endParaRPr lang="en-US" altLang="ko-KR" sz="2000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38596" y="5372104"/>
            <a:ext cx="16635004" cy="4666244"/>
            <a:chOff x="703218" y="8039100"/>
            <a:chExt cx="16508982" cy="4707873"/>
          </a:xfrm>
        </p:grpSpPr>
        <p:grpSp>
          <p:nvGrpSpPr>
            <p:cNvPr id="37" name="그룹 36"/>
            <p:cNvGrpSpPr/>
            <p:nvPr/>
          </p:nvGrpSpPr>
          <p:grpSpPr>
            <a:xfrm>
              <a:off x="703218" y="8039100"/>
              <a:ext cx="16508982" cy="4552968"/>
              <a:chOff x="1093218" y="1903334"/>
              <a:chExt cx="16508982" cy="4353799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1093218" y="1989568"/>
                <a:ext cx="16508982" cy="4267565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08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1855193" y="8188505"/>
              <a:ext cx="15061207" cy="45584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한류 스타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앰배서더의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활약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금발과 백인이 아니면 진출이 힘들었던 명품 광고 분야에서 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팝의 영향력이 커지면서 한류 스타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앰배서더가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활약하는 현상에 대해 분석</a:t>
              </a:r>
              <a:b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b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marR="0" lvl="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ko-KR" sz="2000" dirty="0"/>
                <a:t>K-POP</a:t>
              </a:r>
              <a:r>
                <a:rPr lang="ko-KR" altLang="en-US" sz="2000" dirty="0"/>
                <a:t>을 시작으로 </a:t>
              </a:r>
              <a:r>
                <a:rPr lang="en-US" altLang="ko-KR" sz="2000" dirty="0"/>
                <a:t>K-</a:t>
              </a:r>
              <a:r>
                <a:rPr lang="ko-KR" altLang="en-US" sz="2000" dirty="0"/>
                <a:t>콘텐츠가 세계적인 영향력을 갖게 되면서 글로벌 명품 하우스들이 한국 스타들을 </a:t>
              </a:r>
              <a:r>
                <a:rPr lang="ko-KR" altLang="en-US" sz="2000" dirty="0" err="1"/>
                <a:t>앰배서더로</a:t>
              </a:r>
              <a:r>
                <a:rPr lang="ko-KR" altLang="en-US" sz="2000" dirty="0"/>
                <a:t> 발탁하는 사례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명품 브랜드는 역사와 가치를 고려해 </a:t>
              </a:r>
              <a:r>
                <a:rPr lang="ko-KR" altLang="en-US" sz="2000" dirty="0" err="1"/>
                <a:t>앰배서더를</a:t>
              </a:r>
              <a:r>
                <a:rPr lang="ko-KR" altLang="en-US" sz="2000" dirty="0"/>
                <a:t> 까다롭게 고르기로 유명하지만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최근 잇달아 한류 스타들에게 러브콜을 보내고 있으며 </a:t>
              </a:r>
              <a:r>
                <a:rPr lang="en-US" altLang="ko-KR" sz="2000" dirty="0"/>
                <a:t>K-</a:t>
              </a:r>
              <a:r>
                <a:rPr lang="ko-KR" altLang="en-US" sz="2000" dirty="0"/>
                <a:t>스타들은 세계적인 명품 하우스에서 자신만의 존재감 과시</a:t>
              </a:r>
              <a:endParaRPr lang="en-US" altLang="ko-KR" sz="2000" dirty="0"/>
            </a:p>
            <a:p>
              <a:pPr marL="285750" marR="0" lvl="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2000" b="0" i="0" dirty="0" err="1">
                  <a:solidFill>
                    <a:srgbClr val="000000"/>
                  </a:solidFill>
                  <a:effectLst/>
                  <a:latin typeface="Spoqa Han Sans Regular"/>
                </a:rPr>
                <a:t>넷플릭스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 시리즈 ‘오징어 </a:t>
              </a:r>
              <a:r>
                <a:rPr lang="ko-KR" altLang="en-US" sz="2000" b="0" i="0" dirty="0" err="1">
                  <a:solidFill>
                    <a:srgbClr val="000000"/>
                  </a:solidFill>
                  <a:effectLst/>
                  <a:latin typeface="Spoqa Han Sans Regular"/>
                </a:rPr>
                <a:t>게임’에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 출연해 화제를 모은 배우 정호연이 루이 비통의 새로운 글로벌 </a:t>
              </a:r>
              <a:r>
                <a:rPr lang="ko-KR" altLang="en-US" sz="2000" b="0" i="0" dirty="0" err="1">
                  <a:solidFill>
                    <a:srgbClr val="000000"/>
                  </a:solidFill>
                  <a:effectLst/>
                  <a:latin typeface="Spoqa Han Sans Regular"/>
                </a:rPr>
                <a:t>앰배서더에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 발탁</a:t>
              </a:r>
              <a:endParaRPr lang="en-US" altLang="ko-KR" sz="2000" b="0" i="0" dirty="0">
                <a:solidFill>
                  <a:srgbClr val="000000"/>
                </a:solidFill>
                <a:effectLst/>
                <a:latin typeface="Spoqa Han Sans Regular"/>
              </a:endParaRPr>
            </a:p>
            <a:p>
              <a:pPr marL="285750" marR="0" lvl="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en-US" altLang="ko-KR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K-POP 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대표 걸그룹 블랙핑크는 이례적으로 멤버 전원이 글로벌 명품 브랜드의 </a:t>
              </a:r>
              <a:r>
                <a:rPr lang="ko-KR" altLang="en-US" sz="2000" b="0" i="0" dirty="0" err="1">
                  <a:solidFill>
                    <a:srgbClr val="000000"/>
                  </a:solidFill>
                  <a:effectLst/>
                  <a:latin typeface="Spoqa Han Sans Regular"/>
                </a:rPr>
                <a:t>앰배서더로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 활약 중이다</a:t>
              </a:r>
              <a:r>
                <a:rPr lang="en-US" altLang="ko-KR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. 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제니는 샤넬 하우스 </a:t>
              </a:r>
              <a:r>
                <a:rPr lang="ko-KR" altLang="en-US" sz="2000" b="0" i="0" dirty="0" err="1">
                  <a:solidFill>
                    <a:srgbClr val="000000"/>
                  </a:solidFill>
                  <a:effectLst/>
                  <a:latin typeface="Spoqa Han Sans Regular"/>
                </a:rPr>
                <a:t>앰배서더로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 활동 중이며</a:t>
              </a:r>
              <a:r>
                <a:rPr lang="en-US" altLang="ko-KR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, 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지수는 </a:t>
              </a:r>
              <a:r>
                <a:rPr lang="ko-KR" altLang="en-US" sz="2000" b="0" i="0" dirty="0" err="1">
                  <a:solidFill>
                    <a:srgbClr val="000000"/>
                  </a:solidFill>
                  <a:effectLst/>
                  <a:latin typeface="Spoqa Han Sans Regular"/>
                </a:rPr>
                <a:t>디올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 패션</a:t>
              </a:r>
              <a:r>
                <a:rPr lang="en-US" altLang="ko-KR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·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뷰티의 글로벌 </a:t>
              </a:r>
              <a:r>
                <a:rPr lang="ko-KR" altLang="en-US" sz="2000" b="0" i="0" dirty="0" err="1">
                  <a:solidFill>
                    <a:srgbClr val="000000"/>
                  </a:solidFill>
                  <a:effectLst/>
                  <a:latin typeface="Spoqa Han Sans Regular"/>
                </a:rPr>
                <a:t>앰배서더</a:t>
              </a:r>
              <a:r>
                <a:rPr lang="en-US" altLang="ko-KR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, 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로제는 </a:t>
              </a:r>
              <a:r>
                <a:rPr lang="ko-KR" altLang="en-US" sz="2000" b="0" i="0" dirty="0" err="1">
                  <a:solidFill>
                    <a:srgbClr val="000000"/>
                  </a:solidFill>
                  <a:effectLst/>
                  <a:latin typeface="Spoqa Han Sans Regular"/>
                </a:rPr>
                <a:t>생로랑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 글로벌 </a:t>
              </a:r>
              <a:r>
                <a:rPr lang="ko-KR" altLang="en-US" sz="2000" b="0" i="0" dirty="0" err="1">
                  <a:solidFill>
                    <a:srgbClr val="000000"/>
                  </a:solidFill>
                  <a:effectLst/>
                  <a:latin typeface="Spoqa Han Sans Regular"/>
                </a:rPr>
                <a:t>앰배서더</a:t>
              </a:r>
              <a:r>
                <a:rPr lang="en-US" altLang="ko-KR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, 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리사는 </a:t>
              </a:r>
              <a:r>
                <a:rPr lang="ko-KR" altLang="en-US" sz="2000" b="0" i="0" dirty="0" err="1">
                  <a:solidFill>
                    <a:srgbClr val="000000"/>
                  </a:solidFill>
                  <a:effectLst/>
                  <a:latin typeface="Spoqa Han Sans Regular"/>
                </a:rPr>
                <a:t>셀린느의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 글로벌 </a:t>
              </a:r>
              <a:r>
                <a:rPr lang="ko-KR" altLang="en-US" sz="2000" b="0" i="0" dirty="0" err="1">
                  <a:solidFill>
                    <a:srgbClr val="000000"/>
                  </a:solidFill>
                  <a:effectLst/>
                  <a:latin typeface="Spoqa Han Sans Regular"/>
                </a:rPr>
                <a:t>앰배서더</a:t>
              </a:r>
              <a:endParaRPr lang="en-US" altLang="ko-KR" sz="2000" dirty="0">
                <a:solidFill>
                  <a:srgbClr val="000000"/>
                </a:solidFill>
                <a:latin typeface="Spoqa Han Sans Regular"/>
              </a:endParaRPr>
            </a:p>
            <a:p>
              <a:pPr marL="285750" marR="0" lvl="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Bold"/>
                </a:rPr>
                <a:t>구찌 </a:t>
              </a:r>
              <a:r>
                <a:rPr lang="ko-KR" altLang="en-US" sz="2000" b="0" i="0" dirty="0" err="1">
                  <a:solidFill>
                    <a:srgbClr val="000000"/>
                  </a:solidFill>
                  <a:effectLst/>
                  <a:latin typeface="Spoqa Han Sans Bold"/>
                </a:rPr>
                <a:t>앰배서더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Bold"/>
                </a:rPr>
                <a:t> 카이</a:t>
              </a:r>
              <a:r>
                <a:rPr lang="en-US" altLang="ko-KR" sz="2000" b="0" i="0" dirty="0">
                  <a:solidFill>
                    <a:srgbClr val="000000"/>
                  </a:solidFill>
                  <a:effectLst/>
                  <a:latin typeface="Spoqa Han Sans Bold"/>
                </a:rPr>
                <a:t>&amp;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Bold"/>
                </a:rPr>
                <a:t>아이유</a:t>
              </a:r>
              <a:r>
                <a:rPr lang="en-US" altLang="ko-KR" sz="2000" b="0" i="0" dirty="0">
                  <a:solidFill>
                    <a:srgbClr val="000000"/>
                  </a:solidFill>
                  <a:effectLst/>
                  <a:latin typeface="Spoqa Han Sans Regular"/>
                </a:rPr>
                <a:t>,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Bold"/>
                </a:rPr>
                <a:t> </a:t>
              </a:r>
              <a:r>
                <a:rPr lang="ko-KR" altLang="en-US" sz="2000" b="0" i="0" dirty="0" err="1">
                  <a:solidFill>
                    <a:srgbClr val="000000"/>
                  </a:solidFill>
                  <a:effectLst/>
                  <a:latin typeface="Spoqa Han Sans Bold"/>
                </a:rPr>
                <a:t>미우미우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Bold"/>
                </a:rPr>
                <a:t> 걸</a:t>
              </a:r>
              <a:r>
                <a:rPr lang="en-US" altLang="ko-KR" sz="2000" b="0" i="0" dirty="0">
                  <a:solidFill>
                    <a:srgbClr val="000000"/>
                  </a:solidFill>
                  <a:effectLst/>
                  <a:latin typeface="Spoqa Han Sans Bold"/>
                </a:rPr>
                <a:t>, 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Bold"/>
                </a:rPr>
                <a:t>윤아</a:t>
              </a:r>
              <a:r>
                <a:rPr lang="en-US" altLang="ko-KR" sz="2000" b="0" i="0" dirty="0">
                  <a:solidFill>
                    <a:srgbClr val="000000"/>
                  </a:solidFill>
                  <a:effectLst/>
                  <a:latin typeface="Spoqa Han Sans Bold"/>
                </a:rPr>
                <a:t>&amp;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Spoqa Han Sans Bold"/>
                </a:rPr>
                <a:t>장원영</a:t>
              </a:r>
              <a:endParaRPr lang="en-US" altLang="ko-K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440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문화 소비의 트렌드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94950" y="1530901"/>
            <a:ext cx="16508982" cy="3460198"/>
            <a:chOff x="794950" y="1409700"/>
            <a:chExt cx="16508982" cy="3498362"/>
          </a:xfrm>
        </p:grpSpPr>
        <p:grpSp>
          <p:nvGrpSpPr>
            <p:cNvPr id="4" name="그룹 3"/>
            <p:cNvGrpSpPr/>
            <p:nvPr/>
          </p:nvGrpSpPr>
          <p:grpSpPr>
            <a:xfrm>
              <a:off x="794950" y="1409700"/>
              <a:ext cx="16508982" cy="3498362"/>
              <a:chOff x="1184950" y="1903334"/>
              <a:chExt cx="16508982" cy="3349354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184950" y="2026105"/>
                <a:ext cx="16508982" cy="3226583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6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09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32398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연반인을 꿈꾸는 세상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연예인급 인지도와 영향력을 가진 일반인이 뜨고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‘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일반인의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스타화’는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개인의 셀프 브랜딩을 자극하고 기업의 마케팅 방향을 변화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ko-KR" sz="2000" dirty="0" err="1"/>
                <a:t>연예인'과</a:t>
              </a:r>
              <a:r>
                <a:rPr lang="ko-KR" altLang="ko-KR" sz="2000" dirty="0"/>
                <a:t> '</a:t>
              </a:r>
              <a:r>
                <a:rPr lang="ko-KR" altLang="ko-KR" sz="2000" dirty="0" err="1"/>
                <a:t>일반인'을</a:t>
              </a:r>
              <a:r>
                <a:rPr lang="ko-KR" altLang="ko-KR" sz="2000" dirty="0"/>
                <a:t> 합친 말로 연예인처럼 방송 프로그램에 등장은 하지만, 직업은 전문 방송인이 아닌 사람을 뜻하는 신조어입니다.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연예 관찰 예능의 프로그램의 인기와 더불어 출연진은 연예인에 버금가는 인기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과거와 달리 </a:t>
              </a:r>
              <a:r>
                <a:rPr lang="en-US" altLang="ko-KR" sz="2000" dirty="0"/>
                <a:t>SNS </a:t>
              </a:r>
              <a:r>
                <a:rPr lang="ko-KR" altLang="en-US" sz="2000" dirty="0"/>
                <a:t>등으로 출연진과 시청자가 직접 소통할 수 있다는 점 때문에 그들은 ‘연반인</a:t>
              </a:r>
              <a:r>
                <a:rPr lang="en-US" altLang="ko-KR" sz="2000" dirty="0"/>
                <a:t>(</a:t>
              </a:r>
              <a:r>
                <a:rPr lang="ko-KR" altLang="en-US" sz="2000" dirty="0"/>
                <a:t>연예인과 일반인의 합성어</a:t>
              </a:r>
              <a:r>
                <a:rPr lang="en-US" altLang="ko-KR" sz="2000" dirty="0"/>
                <a:t>)’</a:t>
              </a:r>
              <a:r>
                <a:rPr lang="ko-KR" altLang="en-US" sz="2000" dirty="0"/>
                <a:t>이란 타이틀을 얻음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b="0" i="0" dirty="0">
                  <a:solidFill>
                    <a:srgbClr val="141414"/>
                  </a:solidFill>
                  <a:effectLst/>
                  <a:latin typeface="Roboto" panose="02000000000000000000" pitchFamily="2" charset="0"/>
                </a:rPr>
                <a:t>일반인 출연자들이 개인이든 개인이 하는 </a:t>
              </a:r>
              <a:r>
                <a:rPr lang="ko-KR" altLang="en-US" sz="2000" b="0" i="0" dirty="0" err="1">
                  <a:solidFill>
                    <a:srgbClr val="141414"/>
                  </a:solidFill>
                  <a:effectLst/>
                  <a:latin typeface="Roboto" panose="02000000000000000000" pitchFamily="2" charset="0"/>
                </a:rPr>
                <a:t>비즈니스든</a:t>
              </a:r>
              <a:r>
                <a:rPr lang="ko-KR" altLang="en-US" sz="2000" b="0" i="0" dirty="0">
                  <a:solidFill>
                    <a:srgbClr val="141414"/>
                  </a:solidFill>
                  <a:effectLst/>
                  <a:latin typeface="Roboto" panose="02000000000000000000" pitchFamily="2" charset="0"/>
                </a:rPr>
                <a:t> ‘</a:t>
              </a:r>
              <a:r>
                <a:rPr lang="ko-KR" altLang="en-US" sz="2000" b="0" i="0" dirty="0" err="1">
                  <a:solidFill>
                    <a:srgbClr val="141414"/>
                  </a:solidFill>
                  <a:effectLst/>
                  <a:latin typeface="Roboto" panose="02000000000000000000" pitchFamily="2" charset="0"/>
                </a:rPr>
                <a:t>홍보’를</a:t>
              </a:r>
              <a:r>
                <a:rPr lang="ko-KR" altLang="en-US" sz="2000" b="0" i="0" dirty="0">
                  <a:solidFill>
                    <a:srgbClr val="141414"/>
                  </a:solidFill>
                  <a:effectLst/>
                  <a:latin typeface="Roboto" panose="02000000000000000000" pitchFamily="2" charset="0"/>
                </a:rPr>
                <a:t> 위해 연애 예능 프로그램에 출연한다는 비난은 오래전부터 </a:t>
              </a:r>
              <a:r>
                <a:rPr lang="ko-KR" altLang="en-US" sz="2000" dirty="0">
                  <a:solidFill>
                    <a:srgbClr val="141414"/>
                  </a:solidFill>
                  <a:latin typeface="Roboto" panose="02000000000000000000" pitchFamily="2" charset="0"/>
                </a:rPr>
                <a:t>있었음</a:t>
              </a:r>
              <a:endParaRPr lang="en-US" altLang="ko-KR" sz="2000" dirty="0">
                <a:solidFill>
                  <a:srgbClr val="141414"/>
                </a:solidFill>
                <a:latin typeface="Roboto" panose="02000000000000000000" pitchFamily="2" charset="0"/>
              </a:endParaRP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rgbClr val="141414"/>
                  </a:solidFill>
                  <a:latin typeface="Roboto" panose="02000000000000000000" pitchFamily="2" charset="0"/>
                </a:rPr>
                <a:t>최근에는</a:t>
              </a:r>
              <a:r>
                <a:rPr lang="ko-KR" altLang="en-US" sz="2000" b="0" i="0" dirty="0">
                  <a:solidFill>
                    <a:srgbClr val="141414"/>
                  </a:solidFill>
                  <a:effectLst/>
                  <a:latin typeface="Roboto" panose="02000000000000000000" pitchFamily="2" charset="0"/>
                </a:rPr>
                <a:t> 홍보를 위해 출연할 수도 있다는 목소리</a:t>
              </a:r>
              <a:r>
                <a:rPr lang="en-US" altLang="ko-KR" sz="2000" b="0" i="0" dirty="0">
                  <a:solidFill>
                    <a:srgbClr val="141414"/>
                  </a:solidFill>
                  <a:effectLst/>
                  <a:latin typeface="Roboto" panose="02000000000000000000" pitchFamily="2" charset="0"/>
                </a:rPr>
                <a:t>, </a:t>
              </a:r>
              <a:r>
                <a:rPr lang="ko-KR" altLang="en-US" sz="2000" b="0" i="0" dirty="0">
                  <a:solidFill>
                    <a:srgbClr val="141414"/>
                  </a:solidFill>
                  <a:effectLst/>
                  <a:latin typeface="Roboto" panose="02000000000000000000" pitchFamily="2" charset="0"/>
                </a:rPr>
                <a:t>예능 프로그램 출연으로 자신을 홍보하고 그로 인해 이득을 얻는 것은 자기 </a:t>
              </a:r>
              <a:r>
                <a:rPr lang="en-US" altLang="ko-KR" sz="2000" b="0" i="0" dirty="0">
                  <a:solidFill>
                    <a:srgbClr val="141414"/>
                  </a:solidFill>
                  <a:effectLst/>
                  <a:latin typeface="Roboto" panose="02000000000000000000" pitchFamily="2" charset="0"/>
                </a:rPr>
                <a:t>PR </a:t>
              </a:r>
              <a:r>
                <a:rPr lang="ko-KR" altLang="en-US" sz="2000" b="0" i="0" dirty="0">
                  <a:solidFill>
                    <a:srgbClr val="141414"/>
                  </a:solidFill>
                  <a:effectLst/>
                  <a:latin typeface="Roboto" panose="02000000000000000000" pitchFamily="2" charset="0"/>
                </a:rPr>
                <a:t>시대에 걸맞은 행보라는 의견</a:t>
              </a:r>
              <a:endParaRPr lang="en-US" altLang="ko-KR" sz="2000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38596" y="5372104"/>
            <a:ext cx="16635004" cy="4555444"/>
            <a:chOff x="703218" y="8039100"/>
            <a:chExt cx="16508982" cy="4596084"/>
          </a:xfrm>
        </p:grpSpPr>
        <p:grpSp>
          <p:nvGrpSpPr>
            <p:cNvPr id="37" name="그룹 36"/>
            <p:cNvGrpSpPr/>
            <p:nvPr/>
          </p:nvGrpSpPr>
          <p:grpSpPr>
            <a:xfrm>
              <a:off x="703218" y="8039100"/>
              <a:ext cx="16508982" cy="4552968"/>
              <a:chOff x="1093218" y="1903334"/>
              <a:chExt cx="16508982" cy="4353799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1093218" y="1989568"/>
                <a:ext cx="16508982" cy="4267565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1855193" y="8188505"/>
              <a:ext cx="15269679" cy="44466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동물 창작 캐릭터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머천다이징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동물을 소재로 새로운 캐릭터를 만들어 소비자에게 친숙하고 기억하</a:t>
              </a:r>
              <a:b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 쉬운 이미지를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각인시키는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‘캐릭터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머천다이징’을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시도하는 기업과 단체가 증가 전망</a:t>
              </a:r>
              <a:b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만화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영화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게임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출판 등이 성공</a:t>
              </a:r>
              <a:r>
                <a:rPr lang="en-US" altLang="ko-KR" sz="2000" dirty="0"/>
                <a:t>,</a:t>
              </a:r>
              <a:r>
                <a:rPr lang="ko-KR" altLang="en-US" sz="2000" dirty="0"/>
                <a:t> 해당 저작물의 주인공 캐릭터에 대한 </a:t>
              </a:r>
              <a:r>
                <a:rPr lang="ko-KR" altLang="en-US" sz="2000" dirty="0" err="1"/>
                <a:t>라이선싱과</a:t>
              </a:r>
              <a:r>
                <a:rPr lang="ko-KR" altLang="en-US" sz="2000" dirty="0"/>
                <a:t> </a:t>
              </a:r>
              <a:r>
                <a:rPr lang="ko-KR" altLang="en-US" sz="2000" dirty="0" err="1"/>
                <a:t>머천다이징</a:t>
              </a:r>
              <a:r>
                <a:rPr lang="ko-KR" altLang="en-US" sz="2000" dirty="0"/>
                <a:t> 등으로 캐릭터 비즈니스가 확장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캐릭터가 사랑을 받아 이후 만화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영화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게임</a:t>
              </a:r>
              <a:r>
                <a:rPr lang="en-US" altLang="ko-KR" sz="2000" dirty="0"/>
                <a:t>,</a:t>
              </a:r>
              <a:r>
                <a:rPr lang="ko-KR" altLang="en-US" sz="2000" dirty="0"/>
                <a:t>출판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테마파크</a:t>
              </a:r>
              <a:r>
                <a:rPr lang="en-US" altLang="ko-KR" sz="2000" dirty="0"/>
                <a:t>, </a:t>
              </a:r>
              <a:r>
                <a:rPr lang="ko-KR" altLang="en-US" sz="2000" dirty="0" err="1"/>
                <a:t>라이선싱</a:t>
              </a:r>
              <a:r>
                <a:rPr lang="en-US" altLang="ko-KR" sz="2000" dirty="0"/>
                <a:t>, </a:t>
              </a:r>
              <a:r>
                <a:rPr lang="ko-KR" altLang="en-US" sz="2000" dirty="0" err="1"/>
                <a:t>머천다이징</a:t>
              </a:r>
              <a:r>
                <a:rPr lang="ko-KR" altLang="en-US" sz="2000" dirty="0"/>
                <a:t> 등으로 비즈니스가 확장되는 경우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캐릭터는 귀엽거나 멋져야 함</a:t>
              </a:r>
              <a:r>
                <a:rPr lang="en-US" altLang="ko-KR" sz="2000" dirty="0"/>
                <a:t>.</a:t>
              </a:r>
              <a:r>
                <a:rPr lang="ko-KR" altLang="en-US" sz="2000" dirty="0"/>
                <a:t> 어떻게 보면 혐오스럽고 무서운 동물들을 단순화 또는 의인화한 디자인을 통해 친근하고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귀여운 이미지의 캐릭터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캐릭터 비즈니스의 핵심은 </a:t>
              </a:r>
              <a:r>
                <a:rPr lang="ko-KR" altLang="en-US" sz="2000" dirty="0" err="1"/>
                <a:t>라이선싱과</a:t>
              </a:r>
              <a:r>
                <a:rPr lang="ko-KR" altLang="en-US" sz="2000" dirty="0"/>
                <a:t> </a:t>
              </a:r>
              <a:r>
                <a:rPr lang="ko-KR" altLang="en-US" sz="2000" dirty="0" err="1"/>
                <a:t>머천다이징</a:t>
              </a:r>
              <a:r>
                <a:rPr lang="en-US" altLang="ko-KR" sz="2000" dirty="0"/>
                <a:t>. </a:t>
              </a:r>
              <a:r>
                <a:rPr lang="ko-KR" altLang="en-US" sz="2000" dirty="0"/>
                <a:t>여기서 캐릭터 의 수익이 발생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한류 덕분에 전세계에서 한국적인 것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한국문화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한국음식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한국말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한국역사에 관심을 가지는 팬들이 형성</a:t>
              </a:r>
              <a:r>
                <a:rPr lang="en-US" altLang="ko-KR" sz="2000" dirty="0"/>
                <a:t>. </a:t>
              </a:r>
              <a:r>
                <a:rPr lang="ko-KR" altLang="en-US" sz="2000" dirty="0"/>
                <a:t>이러한 시점에 한국적인 원형스토리 및 역사문화스토리에 기반한 한국적 캐릭터가 출현한다면 디즈니사의 캐릭터들에 필적하는 성공을 거둘 수 있는 시점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200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3DF636D-06DF-4DC7-926F-2EC9D7729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489"/>
            <a:ext cx="20871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723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문화 소비의 트렌드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94950" y="1530901"/>
            <a:ext cx="16508982" cy="3729585"/>
            <a:chOff x="794950" y="1409700"/>
            <a:chExt cx="16508982" cy="3770721"/>
          </a:xfrm>
        </p:grpSpPr>
        <p:grpSp>
          <p:nvGrpSpPr>
            <p:cNvPr id="4" name="그룹 3"/>
            <p:cNvGrpSpPr/>
            <p:nvPr/>
          </p:nvGrpSpPr>
          <p:grpSpPr>
            <a:xfrm>
              <a:off x="794950" y="1409700"/>
              <a:ext cx="16508982" cy="3770721"/>
              <a:chOff x="1184950" y="1903334"/>
              <a:chExt cx="16508982" cy="3610112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184950" y="2026104"/>
                <a:ext cx="16508982" cy="3487342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6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11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36132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극단적인 콘텐츠 중심주의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플랫폼 생태계에 의존하지 않고 자체 콘텐츠 제작에 뛰어드는 기업이 늘어나면서 엔터테인먼트 산업 전반에서 극단적인 콘텐츠 중심주의가 강화 예정</a:t>
              </a:r>
              <a:endParaRPr lang="en-US" altLang="ko-KR" sz="2000" dirty="0">
                <a:solidFill>
                  <a:srgbClr val="141414"/>
                </a:solidFill>
                <a:latin typeface="Roboto" panose="02000000000000000000" pitchFamily="2" charset="0"/>
              </a:endParaRP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극단화의 버블</a:t>
              </a:r>
              <a:r>
                <a:rPr lang="en-US" altLang="ko-KR" sz="2000" dirty="0"/>
                <a:t>(Radical Bubbles): </a:t>
              </a:r>
              <a:r>
                <a:rPr lang="ko-KR" altLang="en-US" sz="2000" dirty="0"/>
                <a:t>유튜브의 추천은 극단적인 콘텐츠 시청자가 알고리즘의 추천이 없을 때보다 더 빈번하게 유사한</a:t>
              </a:r>
              <a:r>
                <a:rPr lang="en-US" altLang="ko-KR" sz="2000" dirty="0"/>
                <a:t>(</a:t>
              </a:r>
              <a:r>
                <a:rPr lang="ko-KR" altLang="en-US" sz="2000" dirty="0"/>
                <a:t>극단적인</a:t>
              </a:r>
              <a:r>
                <a:rPr lang="en-US" altLang="ko-KR" sz="2000" dirty="0"/>
                <a:t>) </a:t>
              </a:r>
              <a:r>
                <a:rPr lang="ko-KR" altLang="en-US" sz="2000" dirty="0"/>
                <a:t>콘텐츠를 시청하도록 영향을 미침으로 써 대안적인 견해가 제시될 가능성을 줄임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 우익 선호</a:t>
              </a:r>
              <a:r>
                <a:rPr lang="en-US" altLang="ko-KR" sz="2000" dirty="0"/>
                <a:t>(Right-wing Advantage): </a:t>
              </a:r>
              <a:r>
                <a:rPr lang="ko-KR" altLang="en-US" sz="2000" dirty="0"/>
                <a:t>유튜브의 추천 알고리즘은 다른 관점보다 우익 콘텐츠를 선호 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극단화 영향</a:t>
              </a:r>
              <a:r>
                <a:rPr lang="en-US" altLang="ko-KR" sz="2000" dirty="0"/>
                <a:t>(Radicalization Influence): </a:t>
              </a:r>
              <a:r>
                <a:rPr lang="ko-KR" altLang="en-US" sz="2000" dirty="0"/>
                <a:t>유튜브의 알고리즘은 추천이 없었더라면 이용자 가 직접 찾아봤어야 할 극단적 콘텐츠에 이용자를 노출시킴으로써 그들에게 영향을 미침 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우익 극단화의 경로 제공</a:t>
              </a:r>
              <a:r>
                <a:rPr lang="en-US" altLang="ko-KR" sz="2000" dirty="0"/>
                <a:t>(Right-wing Radicalization Pathway): </a:t>
              </a:r>
              <a:r>
                <a:rPr lang="ko-KR" altLang="en-US" sz="2000" dirty="0"/>
                <a:t>유튜브의 알고리즘은 주류</a:t>
              </a:r>
              <a:r>
                <a:rPr lang="en-US" altLang="ko-KR" sz="2000" dirty="0"/>
                <a:t>(mainstream) </a:t>
              </a:r>
              <a:r>
                <a:rPr lang="ko-KR" altLang="en-US" sz="2000" dirty="0"/>
                <a:t>및 중도 좌파</a:t>
              </a:r>
              <a:r>
                <a:rPr lang="en-US" altLang="ko-KR" sz="2000" dirty="0"/>
                <a:t>(center-left) </a:t>
              </a:r>
              <a:r>
                <a:rPr lang="ko-KR" altLang="en-US" sz="2000" dirty="0"/>
                <a:t>채널 시청자들에게 좌파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또는 중도주의의 주 장을 폄하하려는 목적의 극단적인 우익 콘텐츠를 추천함으로써 그들에게 영향을 미침</a:t>
              </a:r>
              <a:endParaRPr lang="en-US" altLang="ko-KR" sz="2000" dirty="0"/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38596" y="5721905"/>
            <a:ext cx="16635004" cy="3383995"/>
            <a:chOff x="703218" y="8039100"/>
            <a:chExt cx="16508982" cy="4552968"/>
          </a:xfrm>
        </p:grpSpPr>
        <p:grpSp>
          <p:nvGrpSpPr>
            <p:cNvPr id="37" name="그룹 36"/>
            <p:cNvGrpSpPr/>
            <p:nvPr/>
          </p:nvGrpSpPr>
          <p:grpSpPr>
            <a:xfrm>
              <a:off x="703218" y="8039100"/>
              <a:ext cx="16508982" cy="4552968"/>
              <a:chOff x="1093218" y="1903334"/>
              <a:chExt cx="16508982" cy="4353799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1093218" y="1989568"/>
                <a:ext cx="16508982" cy="4267565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12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1855193" y="8188505"/>
              <a:ext cx="15269679" cy="29561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문화 예술의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배리어프리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문화 예술의 장벽이 사라지면서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(Barrier-Free)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장애인과 비장애인이 서로 이해하고 함께 즐길 수 있는 콘텐츠가 문화 산업 전반에서 확산</a:t>
              </a:r>
            </a:p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최근 문화예술계를 중심으로 </a:t>
              </a:r>
              <a:r>
                <a:rPr lang="ko-KR" altLang="en-US" sz="2000" dirty="0" err="1"/>
                <a:t>배리어프리에</a:t>
              </a:r>
              <a:r>
                <a:rPr lang="ko-KR" altLang="en-US" sz="2000" dirty="0"/>
                <a:t> 대한 관심과 실천 증가</a:t>
              </a: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장애예술의 가치를 발굴하고 지원하는 한국장애인문화예술원 </a:t>
              </a: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 err="1"/>
                <a:t>연극∙미술계에서</a:t>
              </a:r>
              <a:r>
                <a:rPr lang="ko-KR" altLang="en-US" sz="2000" dirty="0"/>
                <a:t> 음성해설</a:t>
              </a:r>
              <a:r>
                <a:rPr lang="en-US" altLang="ko-KR" sz="2000" dirty="0"/>
                <a:t>, </a:t>
              </a:r>
              <a:r>
                <a:rPr lang="ko-KR" altLang="en-US" sz="2000" dirty="0" err="1"/>
                <a:t>수어</a:t>
              </a:r>
              <a:r>
                <a:rPr lang="ko-KR" altLang="en-US" sz="2000" dirty="0"/>
                <a:t> 통역 등 다양한 방식의 </a:t>
              </a:r>
              <a:r>
                <a:rPr lang="ko-KR" altLang="en-US" sz="2000" dirty="0" err="1"/>
                <a:t>배리어프리</a:t>
              </a:r>
              <a:r>
                <a:rPr lang="ko-KR" altLang="en-US" sz="2000" dirty="0"/>
                <a:t> 시도 중</a:t>
              </a: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en-US" altLang="ko-KR" sz="200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3DF636D-06DF-4DC7-926F-2EC9D7729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489"/>
            <a:ext cx="20871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24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문화 소비의 트렌드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94950" y="1530901"/>
            <a:ext cx="16508982" cy="3155399"/>
            <a:chOff x="794950" y="1409700"/>
            <a:chExt cx="16508982" cy="3190202"/>
          </a:xfrm>
        </p:grpSpPr>
        <p:grpSp>
          <p:nvGrpSpPr>
            <p:cNvPr id="4" name="그룹 3"/>
            <p:cNvGrpSpPr/>
            <p:nvPr/>
          </p:nvGrpSpPr>
          <p:grpSpPr>
            <a:xfrm>
              <a:off x="794950" y="1409700"/>
              <a:ext cx="16508982" cy="3190202"/>
              <a:chOff x="1184950" y="1903334"/>
              <a:chExt cx="16508982" cy="3054319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184950" y="2026104"/>
                <a:ext cx="16508982" cy="2931549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6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13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28664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펫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휴머니제이션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‘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펫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휴머니제이션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(Pet Humanization)’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반려동물을 가족이나 친구와 같은 인격체로 대우하는 현상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기술의 진보는 펫 로봇을 중심으로 하는 또 다른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휴머니제이션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b="0" i="0" dirty="0" err="1">
                  <a:solidFill>
                    <a:srgbClr val="333333"/>
                  </a:solidFill>
                  <a:effectLst/>
                  <a:latin typeface="Pretendard"/>
                </a:rPr>
                <a:t>견권</a:t>
              </a:r>
              <a:r>
                <a:rPr lang="ko-KR" altLang="en-US" sz="2000" b="0" i="0" dirty="0">
                  <a:solidFill>
                    <a:srgbClr val="333333"/>
                  </a:solidFill>
                  <a:effectLst/>
                  <a:latin typeface="Pretendard"/>
                </a:rPr>
                <a:t>’</a:t>
              </a:r>
              <a:r>
                <a:rPr lang="en-US" altLang="ko-KR" sz="2000" b="0" i="0" dirty="0">
                  <a:solidFill>
                    <a:srgbClr val="333333"/>
                  </a:solidFill>
                  <a:effectLst/>
                  <a:latin typeface="Pretendard"/>
                </a:rPr>
                <a:t>, ‘</a:t>
              </a:r>
              <a:r>
                <a:rPr lang="ko-KR" altLang="en-US" sz="2000" b="0" i="0" dirty="0" err="1">
                  <a:solidFill>
                    <a:srgbClr val="333333"/>
                  </a:solidFill>
                  <a:effectLst/>
                  <a:latin typeface="Pretendard"/>
                </a:rPr>
                <a:t>묘권’이라는</a:t>
              </a:r>
              <a:r>
                <a:rPr lang="ko-KR" altLang="en-US" sz="2000" b="0" i="0" dirty="0">
                  <a:solidFill>
                    <a:srgbClr val="333333"/>
                  </a:solidFill>
                  <a:effectLst/>
                  <a:latin typeface="Pretendard"/>
                </a:rPr>
                <a:t> 단어를 내세워 반려동물의 권리를 존중해야 한다는 의견</a:t>
              </a:r>
              <a:endParaRPr lang="en-US" altLang="ko-KR" sz="2000" b="0" i="0" dirty="0">
                <a:solidFill>
                  <a:srgbClr val="333333"/>
                </a:solidFill>
                <a:effectLst/>
                <a:latin typeface="Pretendard"/>
              </a:endParaRP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b="0" i="0" dirty="0">
                  <a:solidFill>
                    <a:srgbClr val="333333"/>
                  </a:solidFill>
                  <a:effectLst/>
                  <a:latin typeface="Pretendard"/>
                </a:rPr>
                <a:t>반려동물의 삶의 질을 중요하게 여기는 반려인도 증가하고 있는 추세</a:t>
              </a:r>
              <a:endParaRPr lang="en-US" altLang="ko-KR" sz="2000" b="0" i="0" dirty="0">
                <a:solidFill>
                  <a:srgbClr val="333333"/>
                </a:solidFill>
                <a:effectLst/>
                <a:latin typeface="Pretendard"/>
              </a:endParaRP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b="0" i="0" dirty="0">
                  <a:solidFill>
                    <a:srgbClr val="333333"/>
                  </a:solidFill>
                  <a:effectLst/>
                  <a:latin typeface="Pretendard"/>
                </a:rPr>
                <a:t>영양가 높은 사료와 수제간식을 택하는 것은 물론</a:t>
              </a:r>
              <a:r>
                <a:rPr lang="en-US" altLang="ko-KR" sz="2000" b="0" i="0" dirty="0">
                  <a:solidFill>
                    <a:srgbClr val="333333"/>
                  </a:solidFill>
                  <a:effectLst/>
                  <a:latin typeface="Pretendard"/>
                </a:rPr>
                <a:t>, </a:t>
              </a:r>
              <a:r>
                <a:rPr lang="ko-KR" altLang="en-US" sz="2000" b="0" i="0" dirty="0">
                  <a:solidFill>
                    <a:srgbClr val="333333"/>
                  </a:solidFill>
                  <a:effectLst/>
                  <a:latin typeface="Pretendard"/>
                </a:rPr>
                <a:t>목욕 스파 서비스를 이용하고 반려인의 출퇴근 시간에 유치원</a:t>
              </a:r>
              <a:endParaRPr lang="en-US" altLang="ko-KR" sz="2000" b="0" i="0" dirty="0">
                <a:solidFill>
                  <a:srgbClr val="333333"/>
                </a:solidFill>
                <a:effectLst/>
                <a:latin typeface="Pretendard"/>
              </a:endParaRP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b="0" i="0" dirty="0">
                  <a:solidFill>
                    <a:srgbClr val="333333"/>
                  </a:solidFill>
                  <a:effectLst/>
                  <a:latin typeface="Pretendard"/>
                </a:rPr>
                <a:t>반려동물이 사용하는 비용을 필수 비용이라 생각하는 반려인이 많아지고 있어</a:t>
              </a:r>
              <a:r>
                <a:rPr lang="en-US" altLang="ko-KR" sz="2000" b="0" i="0" dirty="0">
                  <a:solidFill>
                    <a:srgbClr val="333333"/>
                  </a:solidFill>
                  <a:effectLst/>
                  <a:latin typeface="Pretendard"/>
                </a:rPr>
                <a:t>, </a:t>
              </a:r>
              <a:r>
                <a:rPr lang="ko-KR" altLang="en-US" sz="2000" b="0" i="0" dirty="0">
                  <a:solidFill>
                    <a:srgbClr val="333333"/>
                  </a:solidFill>
                  <a:effectLst/>
                  <a:latin typeface="Pretendard"/>
                </a:rPr>
                <a:t>반려동물 관련 시장은 점차 확산 예상</a:t>
              </a:r>
              <a:endParaRPr lang="en-US" altLang="ko-KR" sz="2000" dirty="0">
                <a:solidFill>
                  <a:srgbClr val="333333"/>
                </a:solidFill>
                <a:latin typeface="Pretendard"/>
              </a:endParaRP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b="0" i="0" dirty="0">
                  <a:solidFill>
                    <a:srgbClr val="333333"/>
                  </a:solidFill>
                  <a:effectLst/>
                  <a:latin typeface="Pretendard"/>
                </a:rPr>
                <a:t>반려가구가 약 </a:t>
              </a:r>
              <a:r>
                <a:rPr lang="en-US" altLang="ko-KR" sz="2000" b="0" i="0" dirty="0">
                  <a:solidFill>
                    <a:srgbClr val="333333"/>
                  </a:solidFill>
                  <a:effectLst/>
                  <a:latin typeface="Pretendard"/>
                </a:rPr>
                <a:t>600</a:t>
              </a:r>
              <a:r>
                <a:rPr lang="ko-KR" altLang="en-US" sz="2000" b="0" i="0" dirty="0">
                  <a:solidFill>
                    <a:srgbClr val="333333"/>
                  </a:solidFill>
                  <a:effectLst/>
                  <a:latin typeface="Pretendard"/>
                </a:rPr>
                <a:t>만 가구에 달하며 지속적인 상승 추세에 있어 </a:t>
              </a:r>
              <a:r>
                <a:rPr lang="en-US" altLang="ko-KR" sz="2000" b="0" i="0" dirty="0">
                  <a:solidFill>
                    <a:srgbClr val="333333"/>
                  </a:solidFill>
                  <a:effectLst/>
                  <a:latin typeface="Pretendard"/>
                </a:rPr>
                <a:t>2027</a:t>
              </a:r>
              <a:r>
                <a:rPr lang="ko-KR" altLang="en-US" sz="2000" b="0" i="0" dirty="0">
                  <a:solidFill>
                    <a:srgbClr val="333333"/>
                  </a:solidFill>
                  <a:effectLst/>
                  <a:latin typeface="Pretendard"/>
                </a:rPr>
                <a:t>년에는 </a:t>
              </a:r>
              <a:r>
                <a:rPr lang="en-US" altLang="ko-KR" sz="2000" b="0" i="0" dirty="0">
                  <a:solidFill>
                    <a:srgbClr val="333333"/>
                  </a:solidFill>
                  <a:effectLst/>
                  <a:latin typeface="Pretendard"/>
                </a:rPr>
                <a:t>6</a:t>
              </a:r>
              <a:r>
                <a:rPr lang="ko-KR" altLang="en-US" sz="2000" b="0" i="0" dirty="0">
                  <a:solidFill>
                    <a:srgbClr val="333333"/>
                  </a:solidFill>
                  <a:effectLst/>
                  <a:latin typeface="Pretendard"/>
                </a:rPr>
                <a:t>조원 규모까지 확대될 것으로 전망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38596" y="5372104"/>
            <a:ext cx="16635004" cy="4512709"/>
            <a:chOff x="703218" y="8039100"/>
            <a:chExt cx="16508982" cy="4552968"/>
          </a:xfrm>
        </p:grpSpPr>
        <p:grpSp>
          <p:nvGrpSpPr>
            <p:cNvPr id="37" name="그룹 36"/>
            <p:cNvGrpSpPr/>
            <p:nvPr/>
          </p:nvGrpSpPr>
          <p:grpSpPr>
            <a:xfrm>
              <a:off x="703218" y="8039100"/>
              <a:ext cx="16508982" cy="4552968"/>
              <a:chOff x="1093218" y="1903334"/>
              <a:chExt cx="16508982" cy="4353799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1093218" y="1989568"/>
                <a:ext cx="16508982" cy="4267565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14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1855193" y="8188505"/>
              <a:ext cx="15269679" cy="40740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생성형 인공지능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챗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GPT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 생성형 인공지능의 기술적 진보가 가져올 기회와 위험</a:t>
              </a:r>
              <a:br>
                <a:rPr lang="ko-KR" altLang="en-US" sz="2800" dirty="0"/>
              </a:b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인간의 편의성과 효율성을 크게 높일 수 있는 긍정적인 효과를 가져올 수 있는 한편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훈련 데이터의 한계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정보의 편향성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비윤리적 문제 등 부정적인 영향을 초래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 err="1"/>
                <a:t>챗</a:t>
              </a:r>
              <a:r>
                <a:rPr lang="en-US" altLang="ko-KR" sz="2000" dirty="0"/>
                <a:t>GPT</a:t>
              </a:r>
              <a:r>
                <a:rPr lang="ko-KR" altLang="en-US" sz="2000" dirty="0"/>
                <a:t>를 인간의 생산성 을 높이는 도구로써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그 가치를 제대로 발휘하기 위해서는 여전히 </a:t>
              </a:r>
              <a:r>
                <a:rPr lang="ko-KR" altLang="en-US" sz="2000" dirty="0" err="1"/>
                <a:t>챗</a:t>
              </a:r>
              <a:r>
                <a:rPr lang="en-US" altLang="ko-KR" sz="2000" dirty="0"/>
                <a:t>GPT</a:t>
              </a:r>
              <a:r>
                <a:rPr lang="ko-KR" altLang="en-US" sz="2000" dirty="0"/>
                <a:t>보다 더 많이 아는 ‘인간의 </a:t>
              </a:r>
              <a:r>
                <a:rPr lang="ko-KR" altLang="en-US" sz="2000" dirty="0" err="1"/>
                <a:t>지식’이</a:t>
              </a:r>
              <a:r>
                <a:rPr lang="ko-KR" altLang="en-US" sz="2000" dirty="0"/>
                <a:t> 필요하며</a:t>
              </a:r>
              <a:r>
                <a:rPr lang="en-US" altLang="ko-KR" sz="2000" dirty="0"/>
                <a:t>, </a:t>
              </a:r>
              <a:r>
                <a:rPr lang="ko-KR" altLang="en-US" sz="2000" dirty="0" err="1"/>
                <a:t>챗</a:t>
              </a:r>
              <a:r>
                <a:rPr lang="en-US" altLang="ko-KR" sz="2000" dirty="0"/>
                <a:t>GPT</a:t>
              </a:r>
              <a:r>
                <a:rPr lang="ko-KR" altLang="en-US" sz="2000" dirty="0"/>
                <a:t>는 사용자가 ‘잘 모르는 분야’ 보다 ‘잘 아는 </a:t>
              </a:r>
              <a:r>
                <a:rPr lang="ko-KR" altLang="en-US" sz="2000" dirty="0" err="1"/>
                <a:t>분야’를</a:t>
              </a:r>
              <a:r>
                <a:rPr lang="ko-KR" altLang="en-US" sz="2000" dirty="0"/>
                <a:t> 활용할 때 더 큰 위력을 발휘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세계적 </a:t>
              </a:r>
              <a:r>
                <a:rPr lang="en-US" altLang="ko-KR" sz="2000" dirty="0"/>
                <a:t>IT </a:t>
              </a:r>
              <a:r>
                <a:rPr lang="ko-KR" altLang="en-US" sz="2000" dirty="0"/>
                <a:t>기업들은 초거대 </a:t>
              </a:r>
              <a:r>
                <a:rPr lang="en-US" altLang="ko-KR" sz="2000" dirty="0"/>
                <a:t>AI </a:t>
              </a:r>
              <a:r>
                <a:rPr lang="ko-KR" altLang="en-US" sz="2000" dirty="0"/>
                <a:t>기술에 대한 주도권을 잡기 위해 서둘러 자체적인 </a:t>
              </a:r>
              <a:r>
                <a:rPr lang="ko-KR" altLang="en-US" sz="2000" dirty="0" err="1"/>
                <a:t>챗</a:t>
              </a:r>
              <a:r>
                <a:rPr lang="en-US" altLang="ko-KR" sz="2000" dirty="0"/>
                <a:t>GPT </a:t>
              </a:r>
              <a:r>
                <a:rPr lang="ko-KR" altLang="en-US" sz="2000" dirty="0"/>
                <a:t>서비스를 선보이고자 치열한 경쟁을 벌일 것으로 전망</a:t>
              </a:r>
              <a:endParaRPr lang="en-US" altLang="ko-KR" sz="2000" dirty="0"/>
            </a:p>
            <a:p>
              <a:pPr marL="285750" indent="-28575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미래산업의 중심 역량인 </a:t>
              </a:r>
              <a:r>
                <a:rPr lang="en-US" altLang="ko-KR" sz="2000" dirty="0"/>
                <a:t>AI </a:t>
              </a:r>
              <a:r>
                <a:rPr lang="ko-KR" altLang="en-US" sz="2000" dirty="0"/>
                <a:t>산업 경쟁력 확보 노력 필요 시점</a:t>
              </a:r>
              <a:r>
                <a:rPr lang="en-US" altLang="ko-KR" sz="2000" dirty="0"/>
                <a:t>: </a:t>
              </a:r>
              <a:r>
                <a:rPr lang="ko-KR" altLang="en-US" sz="2000" dirty="0"/>
                <a:t>전문 스타트 업체의 체계적 육성</a:t>
              </a:r>
              <a:r>
                <a:rPr lang="en-US" altLang="ko-KR" sz="2000" dirty="0"/>
                <a:t>&amp;</a:t>
              </a:r>
              <a:r>
                <a:rPr lang="ko-KR" altLang="en-US" sz="2000" dirty="0"/>
                <a:t>일관성 있는 지원책 필요</a:t>
              </a:r>
              <a:endParaRPr lang="en-US" altLang="ko-KR" sz="2000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3DF636D-06DF-4DC7-926F-2EC9D7729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5489"/>
            <a:ext cx="20871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'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703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b="1" kern="0" spc="-3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문화 예술 분야 트렌드 및 전망</a:t>
            </a:r>
            <a:endParaRPr 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0018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64233" y="76993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1.1 </a:t>
            </a:r>
            <a:r>
              <a:rPr lang="ko-KR" altLang="en-US" sz="4000" dirty="0"/>
              <a:t>코로나</a:t>
            </a:r>
            <a:r>
              <a:rPr lang="en-US" altLang="ko-KR" sz="4000" dirty="0"/>
              <a:t>19</a:t>
            </a:r>
            <a:r>
              <a:rPr lang="ko-KR" altLang="en-US" sz="4000" dirty="0"/>
              <a:t>와 디지털</a:t>
            </a:r>
            <a:r>
              <a:rPr lang="en-US" altLang="ko-KR" sz="4000" dirty="0"/>
              <a:t>·</a:t>
            </a:r>
            <a:r>
              <a:rPr lang="ko-KR" altLang="en-US" sz="4000" dirty="0" err="1"/>
              <a:t>비대면</a:t>
            </a:r>
            <a:r>
              <a:rPr lang="ko-KR" altLang="en-US" sz="4000" dirty="0"/>
              <a:t> 경제의 확산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308080" y="2400300"/>
            <a:ext cx="606590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사회 전 영역의 스마트화</a:t>
            </a:r>
            <a:r>
              <a:rPr lang="en-US" altLang="ko-KR" dirty="0"/>
              <a:t>, </a:t>
            </a:r>
            <a:r>
              <a:rPr lang="ko-KR" altLang="en-US" dirty="0"/>
              <a:t>온라인화</a:t>
            </a:r>
            <a:r>
              <a:rPr lang="en-US" altLang="ko-KR" dirty="0"/>
              <a:t>, </a:t>
            </a:r>
            <a:r>
              <a:rPr lang="ko-KR" altLang="en-US" dirty="0"/>
              <a:t>자동화 등은 코로나 팬 </a:t>
            </a:r>
            <a:r>
              <a:rPr lang="ko-KR" altLang="en-US" dirty="0" err="1"/>
              <a:t>데믹</a:t>
            </a:r>
            <a:r>
              <a:rPr lang="ko-KR" altLang="en-US" dirty="0"/>
              <a:t> 이전부터 차근차근히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회사라는 공간적 제약과 </a:t>
            </a:r>
            <a:r>
              <a:rPr lang="ko-KR" altLang="en-US" dirty="0" err="1"/>
              <a:t>출퇴</a:t>
            </a:r>
            <a:r>
              <a:rPr lang="ko-KR" altLang="en-US" dirty="0"/>
              <a:t> 근 시간이라는 시간적 제약에서 벗어나 근무하는 스마트워크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쇼핑</a:t>
            </a:r>
            <a:r>
              <a:rPr lang="en-US" altLang="ko-KR" dirty="0"/>
              <a:t>, </a:t>
            </a:r>
            <a:r>
              <a:rPr lang="ko-KR" altLang="en-US" dirty="0"/>
              <a:t>교 육</a:t>
            </a:r>
            <a:r>
              <a:rPr lang="en-US" altLang="ko-KR" dirty="0"/>
              <a:t>, </a:t>
            </a:r>
            <a:r>
              <a:rPr lang="ko-KR" altLang="en-US" dirty="0"/>
              <a:t>문화 및 여가활동</a:t>
            </a:r>
            <a:r>
              <a:rPr lang="en-US" altLang="ko-KR" dirty="0"/>
              <a:t>, </a:t>
            </a:r>
            <a:r>
              <a:rPr lang="ko-KR" altLang="en-US" dirty="0"/>
              <a:t>심지어 건강 서비스까지 사회의 다양한 분야가 온라인화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화상 수업</a:t>
            </a:r>
            <a:r>
              <a:rPr lang="en-US" altLang="ko-KR" dirty="0"/>
              <a:t>, </a:t>
            </a:r>
            <a:r>
              <a:rPr lang="ko-KR" altLang="en-US" dirty="0"/>
              <a:t>온라인 시험</a:t>
            </a:r>
            <a:r>
              <a:rPr lang="en-US" altLang="ko-KR" dirty="0"/>
              <a:t>, </a:t>
            </a:r>
            <a:r>
              <a:rPr lang="ko-KR" altLang="en-US" dirty="0"/>
              <a:t>재택근무 등은 기존의 온라인에 대한 선입견이 깨지는 계기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천천히 변화하던 정치</a:t>
            </a:r>
            <a:r>
              <a:rPr lang="en-US" altLang="ko-KR" dirty="0"/>
              <a:t>·</a:t>
            </a:r>
            <a:r>
              <a:rPr lang="ko-KR" altLang="en-US" dirty="0"/>
              <a:t>사회</a:t>
            </a:r>
            <a:r>
              <a:rPr lang="en-US" altLang="ko-KR" dirty="0"/>
              <a:t>·</a:t>
            </a:r>
            <a:r>
              <a:rPr lang="ko-KR" altLang="en-US" dirty="0"/>
              <a:t>경제</a:t>
            </a:r>
            <a:r>
              <a:rPr lang="en-US" altLang="ko-KR" dirty="0"/>
              <a:t>·</a:t>
            </a:r>
            <a:r>
              <a:rPr lang="ko-KR" altLang="en-US" dirty="0"/>
              <a:t>문화 활동의 ‘디지털 전환</a:t>
            </a:r>
            <a:r>
              <a:rPr lang="en-US" altLang="ko-KR" dirty="0"/>
              <a:t>(Digital Transformation)’</a:t>
            </a:r>
            <a:r>
              <a:rPr lang="ko-KR" altLang="en-US" dirty="0"/>
              <a:t>은 코로나</a:t>
            </a:r>
            <a:r>
              <a:rPr lang="en-US" altLang="ko-KR" dirty="0"/>
              <a:t>19</a:t>
            </a:r>
            <a:r>
              <a:rPr lang="ko-KR" altLang="en-US" dirty="0"/>
              <a:t>로 인해 갑작스럽게 가속화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561D2-3B65-45E3-8D63-05CF26E6C2ED}"/>
              </a:ext>
            </a:extLst>
          </p:cNvPr>
          <p:cNvSpPr txBox="1"/>
          <p:nvPr/>
        </p:nvSpPr>
        <p:spPr>
          <a:xfrm>
            <a:off x="11346850" y="6362700"/>
            <a:ext cx="5410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사회적</a:t>
            </a:r>
            <a:r>
              <a:rPr lang="en-US" altLang="ko-KR" dirty="0"/>
              <a:t>, </a:t>
            </a:r>
            <a:r>
              <a:rPr lang="ko-KR" altLang="en-US" dirty="0"/>
              <a:t>경제적</a:t>
            </a:r>
            <a:r>
              <a:rPr lang="en-US" altLang="ko-KR" dirty="0"/>
              <a:t>, </a:t>
            </a:r>
            <a:r>
              <a:rPr lang="ko-KR" altLang="en-US" dirty="0"/>
              <a:t>문화적 행동들은 접촉을 피해 오프라인에서 온라인을 통해 진행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초</a:t>
            </a:r>
            <a:r>
              <a:rPr lang="en-US" altLang="ko-KR" dirty="0"/>
              <a:t>·</a:t>
            </a:r>
            <a:r>
              <a:rPr lang="ko-KR" altLang="en-US" dirty="0"/>
              <a:t>중</a:t>
            </a:r>
            <a:r>
              <a:rPr lang="en-US" altLang="ko-KR" dirty="0"/>
              <a:t>·</a:t>
            </a:r>
            <a:r>
              <a:rPr lang="ko-KR" altLang="en-US" dirty="0"/>
              <a:t>고교 및 대 학교는 </a:t>
            </a:r>
            <a:r>
              <a:rPr lang="ko-KR" altLang="en-US" dirty="0" err="1"/>
              <a:t>비대면</a:t>
            </a:r>
            <a:r>
              <a:rPr lang="ko-KR" altLang="en-US" dirty="0"/>
              <a:t> 온라인 강의가 시행되면서 원격 교육이 본격적으로 시작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직장 문 화도 출퇴근하던 고정적인 근무 방식에서 유연 근무</a:t>
            </a:r>
            <a:r>
              <a:rPr lang="en-US" altLang="ko-KR" dirty="0"/>
              <a:t>, </a:t>
            </a:r>
            <a:r>
              <a:rPr lang="ko-KR" altLang="en-US" dirty="0"/>
              <a:t>재택근무 등 새로운 형태의 업무 수행방식으로 변화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소비 패턴 또한 복합쇼핑몰</a:t>
            </a:r>
            <a:r>
              <a:rPr lang="en-US" altLang="ko-KR" dirty="0"/>
              <a:t>, </a:t>
            </a:r>
            <a:r>
              <a:rPr lang="ko-KR" altLang="en-US" dirty="0"/>
              <a:t>백화점과 같은 오프라인 매장에 서 실시간 모바일 방송인 라이브 커머스</a:t>
            </a:r>
            <a:r>
              <a:rPr lang="en-US" altLang="ko-KR" dirty="0"/>
              <a:t>, </a:t>
            </a:r>
            <a:r>
              <a:rPr lang="ko-KR" altLang="en-US" dirty="0"/>
              <a:t>홈쇼핑 등 온라인 위주로 빠르게  전환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외식산업의 패러다임이 배달로 옮겨가게 되었고</a:t>
            </a:r>
            <a:r>
              <a:rPr lang="en-US" altLang="ko-KR" dirty="0"/>
              <a:t>, </a:t>
            </a:r>
            <a:r>
              <a:rPr lang="ko-KR" altLang="en-US" dirty="0"/>
              <a:t>배달대행 전문 업체인 ‘배달의 </a:t>
            </a:r>
            <a:r>
              <a:rPr lang="ko-KR" altLang="en-US" dirty="0" err="1"/>
              <a:t>민족’은</a:t>
            </a:r>
            <a:r>
              <a:rPr lang="ko-KR" altLang="en-US" dirty="0"/>
              <a:t> 성장</a:t>
            </a:r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77600" y="1638300"/>
            <a:ext cx="440354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4</a:t>
            </a:r>
            <a:r>
              <a:rPr lang="ko-KR" altLang="en-US" sz="2800" b="1" dirty="0"/>
              <a:t>차 산업혁명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모서리가 둥근 직사각형 29">
            <a:extLst>
              <a:ext uri="{FF2B5EF4-FFF2-40B4-BE49-F238E27FC236}">
                <a16:creationId xmlns:a16="http://schemas.microsoft.com/office/drawing/2014/main" id="{D39D7444-266C-45A7-8649-0D490E053CE4}"/>
              </a:ext>
            </a:extLst>
          </p:cNvPr>
          <p:cNvSpPr/>
          <p:nvPr/>
        </p:nvSpPr>
        <p:spPr>
          <a:xfrm>
            <a:off x="11316370" y="5600700"/>
            <a:ext cx="440354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디지털</a:t>
            </a:r>
            <a:r>
              <a:rPr lang="en-US" altLang="ko-KR" sz="2800" b="1" dirty="0"/>
              <a:t>·</a:t>
            </a:r>
            <a:r>
              <a:rPr lang="ko-KR" altLang="en-US" sz="2800" b="1" dirty="0" err="1"/>
              <a:t>비대면</a:t>
            </a:r>
            <a:r>
              <a:rPr lang="ko-KR" altLang="en-US" sz="2800" b="1" dirty="0"/>
              <a:t> 시대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2" name="Picture 4" descr="작년 9월 1일 오전 경기도 안산시 단원구 안산중앙도서관에 설치된 안산시 공무원 공개경쟁임용 화상면접시험장에서 관계자들이 비대면 면접 시연을 하고 있다.(사진=저작권자(c) 연합뉴스, 무단 전재-재배포 금지)">
            <a:extLst>
              <a:ext uri="{FF2B5EF4-FFF2-40B4-BE49-F238E27FC236}">
                <a16:creationId xmlns:a16="http://schemas.microsoft.com/office/drawing/2014/main" id="{A0D449CE-8087-4017-974A-0A3F50BEE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024053"/>
            <a:ext cx="2989706" cy="213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사진=연합뉴스">
            <a:extLst>
              <a:ext uri="{FF2B5EF4-FFF2-40B4-BE49-F238E27FC236}">
                <a16:creationId xmlns:a16="http://schemas.microsoft.com/office/drawing/2014/main" id="{042AE175-4AF6-4126-AE27-5E4DEBAF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58" y="5097728"/>
            <a:ext cx="2984516" cy="198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279153-3A7F-4EDA-8025-B678CF21A634}"/>
              </a:ext>
            </a:extLst>
          </p:cNvPr>
          <p:cNvSpPr txBox="1"/>
          <p:nvPr/>
        </p:nvSpPr>
        <p:spPr>
          <a:xfrm>
            <a:off x="9601200" y="184523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1.</a:t>
            </a:r>
            <a:r>
              <a:rPr lang="ko-KR" altLang="en-US" sz="2400" dirty="0"/>
              <a:t>디지털</a:t>
            </a:r>
            <a:r>
              <a:rPr lang="en-US" altLang="ko-KR" sz="2400" dirty="0"/>
              <a:t>·</a:t>
            </a:r>
            <a:r>
              <a:rPr lang="ko-KR" altLang="en-US" sz="2400" dirty="0" err="1"/>
              <a:t>비대면</a:t>
            </a:r>
            <a:r>
              <a:rPr lang="ko-KR" altLang="en-US" sz="2400" dirty="0"/>
              <a:t> 전환 가속화와 문화예술분야 ‘뉴 </a:t>
            </a:r>
            <a:r>
              <a:rPr lang="ko-KR" altLang="en-US" sz="2400" dirty="0" err="1"/>
              <a:t>노멀’의</a:t>
            </a:r>
            <a:r>
              <a:rPr lang="ko-KR" altLang="en-US" sz="2400" dirty="0"/>
              <a:t> 등장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0764" y="4171950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30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30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Normal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1" hangingPunct="1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6" name="Picture 8" descr="코로나19 확산으로 포장·배달 음식이 늘어난 작년 9월 25일 서울 시내에서 배달원이 포장된 음식을 배달하고 있다. (사진=저작권자(c) 연합뉴스, 무단 전재-재배포 금지)">
            <a:extLst>
              <a:ext uri="{FF2B5EF4-FFF2-40B4-BE49-F238E27FC236}">
                <a16:creationId xmlns:a16="http://schemas.microsoft.com/office/drawing/2014/main" id="{4F436BA8-92E5-49C8-B573-1ABCFBE8A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002" y="2092358"/>
            <a:ext cx="2997620" cy="194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홈파티에 대한 이미지 결과">
            <a:extLst>
              <a:ext uri="{FF2B5EF4-FFF2-40B4-BE49-F238E27FC236}">
                <a16:creationId xmlns:a16="http://schemas.microsoft.com/office/drawing/2014/main" id="{0137ED48-D32A-4ABF-89C7-5C27B6D67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890" y="5109158"/>
            <a:ext cx="3067822" cy="239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DA88ED0-A1BA-402C-AA67-4F5679F7E2E7}"/>
              </a:ext>
            </a:extLst>
          </p:cNvPr>
          <p:cNvSpPr txBox="1"/>
          <p:nvPr/>
        </p:nvSpPr>
        <p:spPr>
          <a:xfrm>
            <a:off x="1289667" y="4130040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포장 배달의 일상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921689-04C5-478F-B2A5-67557E2F89BE}"/>
              </a:ext>
            </a:extLst>
          </p:cNvPr>
          <p:cNvSpPr txBox="1"/>
          <p:nvPr/>
        </p:nvSpPr>
        <p:spPr>
          <a:xfrm>
            <a:off x="7144117" y="4263602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화상 면접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FB2AED-69AD-4E25-B568-05CE49B9F3D6}"/>
              </a:ext>
            </a:extLst>
          </p:cNvPr>
          <p:cNvSpPr txBox="1"/>
          <p:nvPr/>
        </p:nvSpPr>
        <p:spPr>
          <a:xfrm>
            <a:off x="7899890" y="7703479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홈파티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8E9796-5DEE-46F7-B9C2-B5D2868E3AC0}"/>
              </a:ext>
            </a:extLst>
          </p:cNvPr>
          <p:cNvSpPr txBox="1"/>
          <p:nvPr/>
        </p:nvSpPr>
        <p:spPr>
          <a:xfrm>
            <a:off x="819702" y="7270849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배민의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전성시대</a:t>
            </a:r>
          </a:p>
        </p:txBody>
      </p:sp>
      <p:pic>
        <p:nvPicPr>
          <p:cNvPr id="2060" name="Picture 12" descr="온택트 패션쇼에 대한 이미지 결과">
            <a:extLst>
              <a:ext uri="{FF2B5EF4-FFF2-40B4-BE49-F238E27FC236}">
                <a16:creationId xmlns:a16="http://schemas.microsoft.com/office/drawing/2014/main" id="{A4D5FD6D-082D-4D57-B6FE-9DB4386F3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461" y="6908767"/>
            <a:ext cx="349567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B6748C-4054-4572-A388-FA21F3D2921D}"/>
              </a:ext>
            </a:extLst>
          </p:cNvPr>
          <p:cNvSpPr txBox="1"/>
          <p:nvPr/>
        </p:nvSpPr>
        <p:spPr>
          <a:xfrm>
            <a:off x="4334387" y="9579860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온텍트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패션쇼</a:t>
            </a:r>
          </a:p>
        </p:txBody>
      </p:sp>
    </p:spTree>
    <p:extLst>
      <p:ext uri="{BB962C8B-B14F-4D97-AF65-F5344CB8AC3E}">
        <p14:creationId xmlns:p14="http://schemas.microsoft.com/office/powerpoint/2010/main" val="2293436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90600" y="654903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1-2.</a:t>
            </a:r>
            <a:r>
              <a:rPr lang="ko-KR" altLang="en-US" sz="4000" dirty="0"/>
              <a:t> 온라인으로 빠르게 이동한 문화소비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172301" y="2102713"/>
            <a:ext cx="606590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ChosunGothic"/>
              </a:rPr>
              <a:t>국내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ChosunGothic"/>
              </a:rPr>
              <a:t>온라인동영상서비스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ChosunGothic"/>
              </a:rPr>
              <a:t>(OTT)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ChosunGothic"/>
              </a:rPr>
              <a:t>시장 규모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ChosunGothic"/>
              </a:rPr>
              <a:t>넷플릭스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ChosunGothic"/>
              </a:rPr>
              <a:t> 등 구독형 서비스의 빠른 성장에 힘입어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ChosunGothic"/>
              </a:rPr>
              <a:t>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ChosunGothic"/>
              </a:rPr>
              <a:t>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ChosunGothic"/>
              </a:rPr>
              <a:t>3000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ChosunGothic"/>
              </a:rPr>
              <a:t>억원</a:t>
            </a:r>
            <a:endParaRPr lang="en-US" altLang="ko-KR" b="0" i="0" dirty="0">
              <a:solidFill>
                <a:srgbClr val="222222"/>
              </a:solidFill>
              <a:effectLst/>
              <a:latin typeface="Chosun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공연</a:t>
            </a:r>
            <a:r>
              <a:rPr lang="en-US" altLang="ko-KR" dirty="0"/>
              <a:t>, </a:t>
            </a:r>
            <a:r>
              <a:rPr lang="ko-KR" altLang="en-US" dirty="0"/>
              <a:t>영화개봉 등 많은 </a:t>
            </a:r>
            <a:r>
              <a:rPr lang="ko-KR" altLang="en-US" dirty="0" err="1"/>
              <a:t>문화콘텐츠가</a:t>
            </a:r>
            <a:r>
              <a:rPr lang="ko-KR" altLang="en-US" dirty="0"/>
              <a:t> 온라인 플랫폼으로 유통채널 이동</a:t>
            </a:r>
            <a:r>
              <a:rPr lang="en-US" altLang="ko-KR" dirty="0"/>
              <a:t>,</a:t>
            </a:r>
            <a:r>
              <a:rPr lang="ko-KR" altLang="en-US" dirty="0"/>
              <a:t> 문화예술 소비자들의 문화 소비 양상도 오프라인에서 온라인 으로 재편되는 경향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 세계 </a:t>
            </a:r>
            <a:r>
              <a:rPr lang="en-US" altLang="ko-KR" dirty="0"/>
              <a:t>20</a:t>
            </a:r>
            <a:r>
              <a:rPr lang="ko-KR" altLang="en-US" dirty="0"/>
              <a:t>억 명 정도 유튜브 사용</a:t>
            </a:r>
            <a:r>
              <a:rPr lang="en-US" altLang="ko-KR" dirty="0"/>
              <a:t>,</a:t>
            </a:r>
            <a:r>
              <a:rPr lang="ko-KR" altLang="en-US" dirty="0"/>
              <a:t> 일평균 </a:t>
            </a:r>
            <a:r>
              <a:rPr lang="en-US" altLang="ko-KR" dirty="0"/>
              <a:t>1</a:t>
            </a:r>
            <a:r>
              <a:rPr lang="ko-KR" altLang="en-US" dirty="0"/>
              <a:t>억 개의 영상이 업로드</a:t>
            </a:r>
            <a:r>
              <a:rPr lang="en-US" altLang="ko-KR" dirty="0"/>
              <a:t>,</a:t>
            </a:r>
            <a:r>
              <a:rPr lang="ko-KR" altLang="en-US" dirty="0"/>
              <a:t>분당 </a:t>
            </a:r>
            <a:r>
              <a:rPr lang="en-US" altLang="ko-KR" dirty="0"/>
              <a:t>400</a:t>
            </a:r>
            <a:r>
              <a:rPr lang="ko-KR" altLang="en-US" dirty="0"/>
              <a:t>시간의 새로운 영상 업로드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2,430</a:t>
            </a:r>
            <a:r>
              <a:rPr lang="ko-KR" altLang="en-US" dirty="0"/>
              <a:t>만 개의 개인 채널이 존재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인당 월평균 </a:t>
            </a:r>
            <a:r>
              <a:rPr lang="en-US" altLang="ko-KR" dirty="0"/>
              <a:t>16</a:t>
            </a:r>
            <a:r>
              <a:rPr lang="ko-KR" altLang="en-US" dirty="0"/>
              <a:t>시간을 시청 한국의 경우 전체 인구의 </a:t>
            </a:r>
            <a:r>
              <a:rPr lang="en-US" altLang="ko-KR" dirty="0"/>
              <a:t>83%</a:t>
            </a:r>
            <a:r>
              <a:rPr lang="ko-KR" altLang="en-US" dirty="0"/>
              <a:t>인 약 </a:t>
            </a:r>
            <a:r>
              <a:rPr lang="en-US" altLang="ko-KR" dirty="0"/>
              <a:t>4,000</a:t>
            </a:r>
            <a:r>
              <a:rPr lang="ko-KR" altLang="en-US" dirty="0"/>
              <a:t>만 명이 유튜브를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초기에는 젊은 층이 주 대상이라고 생각되었던 유튜브는 최근에는 장년층의 비중 증가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0561D2-3B65-45E3-8D63-05CF26E6C2ED}"/>
              </a:ext>
            </a:extLst>
          </p:cNvPr>
          <p:cNvSpPr txBox="1"/>
          <p:nvPr/>
        </p:nvSpPr>
        <p:spPr>
          <a:xfrm>
            <a:off x="11346850" y="6362700"/>
            <a:ext cx="5410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온라인 미디어 플랫폼을 통해</a:t>
            </a:r>
            <a:r>
              <a:rPr lang="en-US" altLang="ko-KR" dirty="0"/>
              <a:t>, </a:t>
            </a:r>
            <a:r>
              <a:rPr lang="ko-KR" altLang="en-US" dirty="0"/>
              <a:t>현장 관객 없이 온라인으로 생중계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한국예술종합학교는 </a:t>
            </a:r>
            <a:r>
              <a:rPr lang="en-US" altLang="ko-KR" dirty="0"/>
              <a:t> ‘</a:t>
            </a:r>
            <a:r>
              <a:rPr lang="ko-KR" altLang="en-US" dirty="0"/>
              <a:t>베토벤 탄생 </a:t>
            </a:r>
            <a:r>
              <a:rPr lang="en-US" altLang="ko-KR" dirty="0"/>
              <a:t>250</a:t>
            </a:r>
            <a:r>
              <a:rPr lang="ko-KR" altLang="en-US" dirty="0"/>
              <a:t>주년 기념 </a:t>
            </a:r>
            <a:r>
              <a:rPr lang="ko-KR" altLang="en-US" dirty="0" err="1"/>
              <a:t>피아노소나타</a:t>
            </a:r>
            <a:r>
              <a:rPr lang="ko-KR" altLang="en-US" dirty="0"/>
              <a:t> 전곡 시리즈’ 첫 공연을 취소하지 않고 온라인 생중계로 진행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세종문화회관은 </a:t>
            </a:r>
            <a:r>
              <a:rPr lang="ko-KR" altLang="en-US" dirty="0" err="1"/>
              <a:t>무관중</a:t>
            </a:r>
            <a:r>
              <a:rPr lang="ko-KR" altLang="en-US" dirty="0"/>
              <a:t> 온라인 중계공연 ‘힘내라 콘서트’ 를 통해 </a:t>
            </a:r>
            <a:r>
              <a:rPr lang="en-US" altLang="ko-KR" dirty="0"/>
              <a:t>16</a:t>
            </a:r>
            <a:r>
              <a:rPr lang="ko-KR" altLang="en-US" dirty="0"/>
              <a:t>개 공연을 네이버</a:t>
            </a:r>
            <a:r>
              <a:rPr lang="en-US" altLang="ko-KR" dirty="0"/>
              <a:t>TV</a:t>
            </a:r>
            <a:r>
              <a:rPr lang="ko-KR" altLang="en-US" dirty="0"/>
              <a:t>로 중계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오페라 ‘톡톡</a:t>
            </a:r>
            <a:r>
              <a:rPr lang="en-US" altLang="ko-KR" dirty="0"/>
              <a:t>-</a:t>
            </a:r>
            <a:r>
              <a:rPr lang="ko-KR" altLang="en-US" dirty="0" err="1"/>
              <a:t>로시니’는</a:t>
            </a:r>
            <a:r>
              <a:rPr lang="ko-KR" altLang="en-US" dirty="0"/>
              <a:t> </a:t>
            </a:r>
            <a:r>
              <a:rPr lang="ko-KR" altLang="en-US" dirty="0" err="1"/>
              <a:t>접속자</a:t>
            </a:r>
            <a:r>
              <a:rPr lang="ko-KR" altLang="en-US" dirty="0"/>
              <a:t> 수 </a:t>
            </a:r>
            <a:r>
              <a:rPr lang="en-US" altLang="ko-KR" dirty="0"/>
              <a:t>1</a:t>
            </a:r>
            <a:r>
              <a:rPr lang="ko-KR" altLang="en-US" dirty="0"/>
              <a:t>만</a:t>
            </a:r>
            <a:r>
              <a:rPr lang="en-US" altLang="ko-KR" dirty="0"/>
              <a:t>5,000</a:t>
            </a:r>
            <a:r>
              <a:rPr lang="ko-KR" altLang="en-US" dirty="0"/>
              <a:t>명을 기록했는데 세종문화회관 체임 </a:t>
            </a:r>
            <a:r>
              <a:rPr lang="ko-KR" altLang="en-US" dirty="0" err="1"/>
              <a:t>버홀</a:t>
            </a:r>
            <a:r>
              <a:rPr lang="ko-KR" altLang="en-US" dirty="0"/>
              <a:t> 전체 좌석 수</a:t>
            </a:r>
            <a:r>
              <a:rPr lang="en-US" altLang="ko-KR" dirty="0"/>
              <a:t>(443</a:t>
            </a:r>
            <a:r>
              <a:rPr lang="ko-KR" altLang="en-US" dirty="0"/>
              <a:t>석</a:t>
            </a:r>
            <a:r>
              <a:rPr lang="en-US" altLang="ko-KR" dirty="0"/>
              <a:t>)</a:t>
            </a:r>
            <a:r>
              <a:rPr lang="ko-KR" altLang="en-US" dirty="0"/>
              <a:t>의 </a:t>
            </a:r>
            <a:r>
              <a:rPr lang="en-US" altLang="ko-KR" dirty="0"/>
              <a:t>33</a:t>
            </a:r>
            <a:r>
              <a:rPr lang="ko-KR" altLang="en-US" dirty="0"/>
              <a:t>배가 넘는 숫자로 성공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뉴욕 브로드웨이는 뮤지컬 전문 동영상 플랫폼인 </a:t>
            </a:r>
            <a:r>
              <a:rPr lang="en-US" altLang="ko-KR" dirty="0"/>
              <a:t>Broadway on demand</a:t>
            </a:r>
            <a:r>
              <a:rPr lang="ko-KR" altLang="en-US" dirty="0"/>
              <a:t>를 구축</a:t>
            </a:r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333917"/>
            <a:ext cx="440354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OTT</a:t>
            </a:r>
            <a:r>
              <a:rPr lang="ko-KR" altLang="en-US" sz="2800" dirty="0"/>
              <a:t>와 유튜브의 급성장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모서리가 둥근 직사각형 29">
            <a:extLst>
              <a:ext uri="{FF2B5EF4-FFF2-40B4-BE49-F238E27FC236}">
                <a16:creationId xmlns:a16="http://schemas.microsoft.com/office/drawing/2014/main" id="{D39D7444-266C-45A7-8649-0D490E053CE4}"/>
              </a:ext>
            </a:extLst>
          </p:cNvPr>
          <p:cNvSpPr/>
          <p:nvPr/>
        </p:nvSpPr>
        <p:spPr>
          <a:xfrm>
            <a:off x="11165351" y="5510525"/>
            <a:ext cx="6065907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온라인으로 이동한 공연</a:t>
            </a:r>
            <a:r>
              <a:rPr lang="en-US" altLang="ko-KR" sz="2800" dirty="0"/>
              <a:t>, </a:t>
            </a:r>
            <a:r>
              <a:rPr lang="ko-KR" altLang="en-US" sz="2800" dirty="0"/>
              <a:t>전시</a:t>
            </a:r>
            <a:r>
              <a:rPr lang="en-US" altLang="ko-KR" sz="2800" dirty="0"/>
              <a:t>, </a:t>
            </a:r>
            <a:r>
              <a:rPr lang="ko-KR" altLang="en-US" sz="2800" dirty="0"/>
              <a:t>교육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30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30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Normal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1" hangingPunct="1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921689-04C5-478F-B2A5-67557E2F89BE}"/>
              </a:ext>
            </a:extLst>
          </p:cNvPr>
          <p:cNvSpPr txBox="1"/>
          <p:nvPr/>
        </p:nvSpPr>
        <p:spPr>
          <a:xfrm>
            <a:off x="7144117" y="4263602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화상 면접</a:t>
            </a:r>
          </a:p>
        </p:txBody>
      </p:sp>
      <p:pic>
        <p:nvPicPr>
          <p:cNvPr id="3074" name="Picture 2" descr="넷플릭스 잡자' 티빙+시즌 합병…국내 최대 토종 OTT 됐다 | 중앙일보">
            <a:extLst>
              <a:ext uri="{FF2B5EF4-FFF2-40B4-BE49-F238E27FC236}">
                <a16:creationId xmlns:a16="http://schemas.microsoft.com/office/drawing/2014/main" id="{1467A5FF-720E-44DB-BCCD-F9D87F131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39569"/>
            <a:ext cx="3848826" cy="302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TT 규제? 방송사업자 아닌 동영상제공사업자&quot; - 머니투데이">
            <a:extLst>
              <a:ext uri="{FF2B5EF4-FFF2-40B4-BE49-F238E27FC236}">
                <a16:creationId xmlns:a16="http://schemas.microsoft.com/office/drawing/2014/main" id="{B6210007-E9CA-4F7C-A988-553D4B41D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958" y="2024053"/>
            <a:ext cx="40005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유튜브에 빠진 5060… 3040보다 사용시간 많아졌다 | 한경닷컴">
            <a:extLst>
              <a:ext uri="{FF2B5EF4-FFF2-40B4-BE49-F238E27FC236}">
                <a16:creationId xmlns:a16="http://schemas.microsoft.com/office/drawing/2014/main" id="{E1ADD65A-0515-4D03-BDB1-D420A3A6A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17" y="6438900"/>
            <a:ext cx="28575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한국인 83%가 유튜브 사용···카톡보다 사용시간 2.5배 높아 - 경향신문">
            <a:extLst>
              <a:ext uri="{FF2B5EF4-FFF2-40B4-BE49-F238E27FC236}">
                <a16:creationId xmlns:a16="http://schemas.microsoft.com/office/drawing/2014/main" id="{15984FA5-0752-49AE-B24C-EE7FE6CCD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650" y="5519033"/>
            <a:ext cx="3822808" cy="406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E2258D0-994B-4E09-A6F8-5174E7F65B2B}"/>
              </a:ext>
            </a:extLst>
          </p:cNvPr>
          <p:cNvSpPr txBox="1"/>
          <p:nvPr/>
        </p:nvSpPr>
        <p:spPr>
          <a:xfrm>
            <a:off x="9601200" y="184523"/>
            <a:ext cx="861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1.</a:t>
            </a:r>
            <a:r>
              <a:rPr lang="ko-KR" altLang="en-US" sz="2400" dirty="0"/>
              <a:t>디지털</a:t>
            </a:r>
            <a:r>
              <a:rPr lang="en-US" altLang="ko-KR" sz="2400" dirty="0"/>
              <a:t>·</a:t>
            </a:r>
            <a:r>
              <a:rPr lang="ko-KR" altLang="en-US" sz="2400" dirty="0" err="1"/>
              <a:t>비대면</a:t>
            </a:r>
            <a:r>
              <a:rPr lang="ko-KR" altLang="en-US" sz="2400" dirty="0"/>
              <a:t> 전환 가속화와 문화예술분야 ‘뉴 </a:t>
            </a:r>
            <a:r>
              <a:rPr lang="ko-KR" altLang="en-US" sz="2400" dirty="0" err="1"/>
              <a:t>노멀’의</a:t>
            </a:r>
            <a:r>
              <a:rPr lang="ko-KR" altLang="en-US" sz="2400" dirty="0"/>
              <a:t> 등장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6626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810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51227" y="1151572"/>
            <a:ext cx="10590439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CONTENTS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7442281" y="2043967"/>
            <a:ext cx="253919" cy="253919"/>
            <a:chOff x="7239685" y="1868225"/>
            <a:chExt cx="253919" cy="2539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9685" y="1868225"/>
              <a:ext cx="253919" cy="25391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648200" y="5828855"/>
            <a:ext cx="1354662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5014" y="5942824"/>
            <a:ext cx="2922957" cy="575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프롤로그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40299" y="5828855"/>
            <a:ext cx="1354662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767051" y="5942824"/>
            <a:ext cx="3567949" cy="1110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 예술 분야 주요 이슈들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3575029" y="5828855"/>
            <a:ext cx="1637940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501872" y="5753100"/>
            <a:ext cx="2922957" cy="1110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Regular" pitchFamily="34" charset="0"/>
              </a:rPr>
              <a:t>문화 예술 분야 트렌드 및 전망</a:t>
            </a:r>
          </a:p>
        </p:txBody>
      </p:sp>
      <p:sp>
        <p:nvSpPr>
          <p:cNvPr id="31" name="Object 9"/>
          <p:cNvSpPr txBox="1"/>
          <p:nvPr/>
        </p:nvSpPr>
        <p:spPr>
          <a:xfrm>
            <a:off x="4648200" y="7376197"/>
            <a:ext cx="1354662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10"/>
          <p:cNvSpPr txBox="1"/>
          <p:nvPr/>
        </p:nvSpPr>
        <p:spPr>
          <a:xfrm>
            <a:off x="5596297" y="7447704"/>
            <a:ext cx="3352738" cy="575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시사점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172301" y="2372797"/>
            <a:ext cx="6065908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메타버스에 대한 주목도가 높아지면서 하나의 ‘</a:t>
            </a:r>
            <a:r>
              <a:rPr lang="ko-KR" altLang="en-US" dirty="0" err="1"/>
              <a:t>비즈니스’의</a:t>
            </a:r>
            <a:r>
              <a:rPr lang="ko-KR" altLang="en-US" dirty="0"/>
              <a:t> 영역으로 자리매김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현실과 가상의 세계를 넘나들며 ‘나’를 대신하는 ‘아바 </a:t>
            </a:r>
            <a:r>
              <a:rPr lang="ko-KR" altLang="en-US" dirty="0" err="1"/>
              <a:t>타’를</a:t>
            </a:r>
            <a:r>
              <a:rPr lang="ko-KR" altLang="en-US" dirty="0"/>
              <a:t> 꾸미고 생활하는 가상공간에 대한 수요가 늘어나면서 가상이지만 집과 같은 부동 산에서 패션소품과 미술품까지 새로운 경제 시스템 가동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‘</a:t>
            </a:r>
            <a:r>
              <a:rPr lang="ko-KR" altLang="en-US" dirty="0" err="1"/>
              <a:t>제페토</a:t>
            </a:r>
            <a:r>
              <a:rPr lang="en-US" altLang="ko-KR" dirty="0"/>
              <a:t>(ZEPETO)’</a:t>
            </a:r>
            <a:r>
              <a:rPr lang="ko-KR" altLang="en-US" dirty="0"/>
              <a:t>는 </a:t>
            </a:r>
            <a:r>
              <a:rPr lang="en-US" altLang="ko-KR" dirty="0"/>
              <a:t>2018</a:t>
            </a:r>
            <a:r>
              <a:rPr lang="ko-KR" altLang="en-US" dirty="0"/>
              <a:t>년 처음 선을 보이 고 </a:t>
            </a:r>
            <a:r>
              <a:rPr lang="en-US" altLang="ko-KR" dirty="0"/>
              <a:t>3</a:t>
            </a:r>
            <a:r>
              <a:rPr lang="ko-KR" altLang="en-US" dirty="0"/>
              <a:t>년 만에 글로벌 가입자 수는 </a:t>
            </a:r>
            <a:r>
              <a:rPr lang="en-US" altLang="ko-KR" dirty="0"/>
              <a:t>2</a:t>
            </a:r>
            <a:r>
              <a:rPr lang="ko-KR" altLang="en-US" dirty="0" err="1"/>
              <a:t>억명을</a:t>
            </a:r>
            <a:r>
              <a:rPr lang="ko-KR" altLang="en-US" dirty="0"/>
              <a:t> 넘어서</a:t>
            </a:r>
            <a:r>
              <a:rPr lang="en-US" altLang="ko-KR" dirty="0"/>
              <a:t>, 2021</a:t>
            </a:r>
            <a:r>
              <a:rPr lang="ko-KR" altLang="en-US" dirty="0"/>
              <a:t>년 </a:t>
            </a:r>
            <a:r>
              <a:rPr lang="en-US" altLang="ko-KR" dirty="0"/>
              <a:t>7</a:t>
            </a:r>
            <a:r>
              <a:rPr lang="ko-KR" altLang="en-US" dirty="0"/>
              <a:t>월 기준 글로벌 누적 </a:t>
            </a:r>
            <a:r>
              <a:rPr lang="ko-KR" altLang="en-US" dirty="0" err="1"/>
              <a:t>다운로</a:t>
            </a:r>
            <a:r>
              <a:rPr lang="ko-KR" altLang="en-US" dirty="0"/>
              <a:t> </a:t>
            </a:r>
            <a:r>
              <a:rPr lang="ko-KR" altLang="en-US" dirty="0" err="1"/>
              <a:t>드</a:t>
            </a:r>
            <a:r>
              <a:rPr lang="ko-KR" altLang="en-US" dirty="0"/>
              <a:t> 수는 </a:t>
            </a:r>
            <a:r>
              <a:rPr lang="en-US" altLang="ko-KR" dirty="0"/>
              <a:t>2</a:t>
            </a:r>
            <a:r>
              <a:rPr lang="ko-KR" altLang="en-US" dirty="0"/>
              <a:t>억</a:t>
            </a:r>
            <a:r>
              <a:rPr lang="en-US" altLang="ko-KR" dirty="0"/>
              <a:t>8</a:t>
            </a:r>
            <a:r>
              <a:rPr lang="ko-KR" altLang="en-US" dirty="0" err="1"/>
              <a:t>천만건을</a:t>
            </a:r>
            <a:r>
              <a:rPr lang="ko-KR" altLang="en-US" dirty="0"/>
              <a:t> 기록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구찌</a:t>
            </a:r>
            <a:r>
              <a:rPr lang="en-US" altLang="ko-KR" dirty="0"/>
              <a:t>(Gucci)</a:t>
            </a:r>
            <a:r>
              <a:rPr lang="ko-KR" altLang="en-US" dirty="0"/>
              <a:t>의 </a:t>
            </a:r>
            <a:r>
              <a:rPr lang="ko-KR" altLang="en-US" dirty="0" err="1"/>
              <a:t>버추얼</a:t>
            </a:r>
            <a:r>
              <a:rPr lang="ko-KR" altLang="en-US" dirty="0"/>
              <a:t> 컬렉션이 </a:t>
            </a:r>
            <a:r>
              <a:rPr lang="ko-KR" altLang="en-US" dirty="0" err="1"/>
              <a:t>제페토에서</a:t>
            </a:r>
            <a:r>
              <a:rPr lang="ko-KR" altLang="en-US" dirty="0"/>
              <a:t> 선 공개되자 조회 수가 </a:t>
            </a:r>
            <a:r>
              <a:rPr lang="en-US" altLang="ko-KR" dirty="0"/>
              <a:t>300</a:t>
            </a:r>
            <a:r>
              <a:rPr lang="ko-KR" altLang="en-US" dirty="0"/>
              <a:t>만 건을 넘는 등 인기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아이돌 그룹 ‘</a:t>
            </a:r>
            <a:r>
              <a:rPr lang="ko-KR" altLang="en-US" dirty="0" err="1"/>
              <a:t>블랙핑크’도</a:t>
            </a:r>
            <a:r>
              <a:rPr lang="ko-KR" altLang="en-US" dirty="0"/>
              <a:t> </a:t>
            </a:r>
            <a:r>
              <a:rPr lang="ko-KR" altLang="en-US" dirty="0" err="1"/>
              <a:t>제페토를</a:t>
            </a:r>
            <a:r>
              <a:rPr lang="ko-KR" altLang="en-US" dirty="0"/>
              <a:t> 통해 아바타로 댄스 퍼포먼스 비디오를 선보여 </a:t>
            </a:r>
            <a:r>
              <a:rPr lang="en-US" altLang="ko-KR" dirty="0"/>
              <a:t>1</a:t>
            </a:r>
            <a:r>
              <a:rPr lang="ko-KR" altLang="en-US" dirty="0"/>
              <a:t>억 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‘방탄 소년단</a:t>
            </a:r>
            <a:r>
              <a:rPr lang="en-US" altLang="ko-KR" dirty="0"/>
              <a:t>'(BTS)</a:t>
            </a:r>
            <a:r>
              <a:rPr lang="ko-KR" altLang="en-US" dirty="0"/>
              <a:t>은 ‘다이너마이트’ 안무를 ‘</a:t>
            </a:r>
            <a:r>
              <a:rPr lang="ko-KR" altLang="en-US" dirty="0" err="1"/>
              <a:t>에픽게임즈’가</a:t>
            </a:r>
            <a:r>
              <a:rPr lang="ko-KR" altLang="en-US" dirty="0"/>
              <a:t> 개발한 ‘</a:t>
            </a:r>
            <a:r>
              <a:rPr lang="ko-KR" altLang="en-US" dirty="0" err="1"/>
              <a:t>포트나이트’의</a:t>
            </a:r>
            <a:r>
              <a:rPr lang="ko-KR" altLang="en-US" dirty="0"/>
              <a:t> </a:t>
            </a:r>
            <a:r>
              <a:rPr lang="ko-KR" altLang="en-US" dirty="0" err="1"/>
              <a:t>파티로얄</a:t>
            </a:r>
            <a:r>
              <a:rPr lang="ko-KR" altLang="en-US" dirty="0"/>
              <a:t> 모스에서 처음으로 공개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미국의 힙합가수 </a:t>
            </a:r>
            <a:r>
              <a:rPr lang="ko-KR" altLang="en-US" dirty="0" err="1"/>
              <a:t>트래비스</a:t>
            </a:r>
            <a:r>
              <a:rPr lang="ko-KR" altLang="en-US" dirty="0"/>
              <a:t> </a:t>
            </a:r>
            <a:r>
              <a:rPr lang="ko-KR" altLang="en-US" dirty="0" err="1"/>
              <a:t>스캇는</a:t>
            </a:r>
            <a:r>
              <a:rPr lang="ko-KR" altLang="en-US" dirty="0"/>
              <a:t> 온라인 게임 ‘포트 </a:t>
            </a:r>
            <a:r>
              <a:rPr lang="ko-KR" altLang="en-US" dirty="0" err="1"/>
              <a:t>나이트’에서</a:t>
            </a:r>
            <a:r>
              <a:rPr lang="ko-KR" altLang="en-US" dirty="0"/>
              <a:t> 가상 콘서트</a:t>
            </a:r>
            <a:r>
              <a:rPr lang="en-US" altLang="ko-KR" dirty="0"/>
              <a:t>1200</a:t>
            </a:r>
            <a:r>
              <a:rPr lang="ko-KR" altLang="en-US" dirty="0"/>
              <a:t>만명 이상이 동시 접속하는 기록을 세워 약 </a:t>
            </a:r>
            <a:r>
              <a:rPr lang="en-US" altLang="ko-KR" dirty="0"/>
              <a:t>2000</a:t>
            </a:r>
            <a:r>
              <a:rPr lang="ko-KR" altLang="en-US" dirty="0"/>
              <a:t>만 달러에 달하는 수익을 창출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부동산에도 메타버스를 통한 거래가 확산 </a:t>
            </a:r>
            <a:r>
              <a:rPr lang="en-US" altLang="ko-KR" dirty="0"/>
              <a:t>,</a:t>
            </a:r>
            <a:r>
              <a:rPr lang="ko-KR" altLang="en-US" dirty="0"/>
              <a:t>직접 가서 보지 않아도 </a:t>
            </a:r>
            <a:r>
              <a:rPr lang="en-US" altLang="ko-KR" dirty="0"/>
              <a:t>VR</a:t>
            </a:r>
            <a:r>
              <a:rPr lang="ko-KR" altLang="en-US" dirty="0"/>
              <a:t>을 통해 내부 및  </a:t>
            </a:r>
            <a:r>
              <a:rPr lang="en-US" altLang="ko-KR" dirty="0"/>
              <a:t>3D </a:t>
            </a:r>
            <a:r>
              <a:rPr lang="ko-KR" altLang="en-US" dirty="0"/>
              <a:t>단지   투어를 통해 아파트 단지의 전체 전경이나 층과 호수에    따른 전망 등의 확인 가능한 모바일 모델하우스 서비스를 제공 </a:t>
            </a:r>
            <a:r>
              <a:rPr lang="en-US" altLang="ko-KR" dirty="0"/>
              <a:t>3D </a:t>
            </a:r>
            <a:r>
              <a:rPr lang="ko-KR" altLang="en-US" dirty="0"/>
              <a:t>단지 투어 등 </a:t>
            </a:r>
            <a:r>
              <a:rPr lang="ko-KR" altLang="en-US" dirty="0" err="1"/>
              <a:t>비대면</a:t>
            </a:r>
            <a:r>
              <a:rPr lang="ko-KR" altLang="en-US" dirty="0"/>
              <a:t> 서비스를 확장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557764"/>
            <a:ext cx="440354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메타버스의 부상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30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30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Normal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1" hangingPunct="1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 descr="방학 맞아 '메타버스' 이용량 폭증...제페토 &quot;콘텐츠 검수량 감당 못할 지경&quot; - 전자신문">
            <a:extLst>
              <a:ext uri="{FF2B5EF4-FFF2-40B4-BE49-F238E27FC236}">
                <a16:creationId xmlns:a16="http://schemas.microsoft.com/office/drawing/2014/main" id="{8385F253-4386-4040-9F6D-81307F9C8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35" y="2024053"/>
            <a:ext cx="2978171" cy="297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구찌·루이비통·버버리·샤넬, 변화하는 100년 명품 브랜드 “메타버스 뛰어드는 명품…아바타 옷 입히고, 게임 만들고”">
            <a:extLst>
              <a:ext uri="{FF2B5EF4-FFF2-40B4-BE49-F238E27FC236}">
                <a16:creationId xmlns:a16="http://schemas.microsoft.com/office/drawing/2014/main" id="{EED36CFA-8DFA-4AE9-B66C-341F097E3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353300"/>
            <a:ext cx="4665209" cy="211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제페토] 블랙핑크 버츄얼 팬사인회!!! - YouTube">
            <a:extLst>
              <a:ext uri="{FF2B5EF4-FFF2-40B4-BE49-F238E27FC236}">
                <a16:creationId xmlns:a16="http://schemas.microsoft.com/office/drawing/2014/main" id="{66A46CF2-A588-4FA2-B1B6-6DE372AA9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765" y="1967986"/>
            <a:ext cx="4371450" cy="244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최기자의 잇고] &quot;정말 일이 돼?&quot;...직방 가상오피스 '메타폴리스' 가보니 - 지디넷코리아">
            <a:extLst>
              <a:ext uri="{FF2B5EF4-FFF2-40B4-BE49-F238E27FC236}">
                <a16:creationId xmlns:a16="http://schemas.microsoft.com/office/drawing/2014/main" id="{39D0C14E-8314-4FBA-8B0A-DA9F26A52B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671" y="7335210"/>
            <a:ext cx="4469056" cy="233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bject 8">
            <a:extLst>
              <a:ext uri="{FF2B5EF4-FFF2-40B4-BE49-F238E27FC236}">
                <a16:creationId xmlns:a16="http://schemas.microsoft.com/office/drawing/2014/main" id="{44E4E9A5-19EF-42CF-BC17-ABBFB5D2F662}"/>
              </a:ext>
            </a:extLst>
          </p:cNvPr>
          <p:cNvSpPr txBox="1"/>
          <p:nvPr/>
        </p:nvSpPr>
        <p:spPr>
          <a:xfrm>
            <a:off x="9144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1-2.</a:t>
            </a:r>
            <a:r>
              <a:rPr lang="ko-KR" altLang="en-US" sz="4000" dirty="0"/>
              <a:t> 온라인으로 빠르게 이동한 문화소비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9B4379-A11D-49AE-AA64-B62E05D27042}"/>
              </a:ext>
            </a:extLst>
          </p:cNvPr>
          <p:cNvSpPr txBox="1"/>
          <p:nvPr/>
        </p:nvSpPr>
        <p:spPr>
          <a:xfrm>
            <a:off x="9601200" y="184523"/>
            <a:ext cx="861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1.</a:t>
            </a:r>
            <a:r>
              <a:rPr lang="ko-KR" altLang="en-US" sz="2400" dirty="0"/>
              <a:t>디지털</a:t>
            </a:r>
            <a:r>
              <a:rPr lang="en-US" altLang="ko-KR" sz="2400" dirty="0"/>
              <a:t>·</a:t>
            </a:r>
            <a:r>
              <a:rPr lang="ko-KR" altLang="en-US" sz="2400" dirty="0" err="1"/>
              <a:t>비대면</a:t>
            </a:r>
            <a:r>
              <a:rPr lang="ko-KR" altLang="en-US" sz="2400" dirty="0"/>
              <a:t> 전환 가속화와 문화예술분야 ‘뉴 </a:t>
            </a:r>
            <a:r>
              <a:rPr lang="ko-KR" altLang="en-US" sz="2400" dirty="0" err="1"/>
              <a:t>노멀’의</a:t>
            </a:r>
            <a:r>
              <a:rPr lang="ko-KR" altLang="en-US" sz="2400" dirty="0"/>
              <a:t> 등장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708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172300" y="2447994"/>
            <a:ext cx="650609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몰입도를 높이려면 가상현실</a:t>
            </a:r>
            <a:r>
              <a:rPr lang="en-US" altLang="ko-KR" dirty="0"/>
              <a:t>(VR)</a:t>
            </a:r>
            <a:r>
              <a:rPr lang="ko-KR" altLang="en-US" dirty="0"/>
              <a:t>이나 증강현실</a:t>
            </a:r>
            <a:r>
              <a:rPr lang="en-US" altLang="ko-KR" dirty="0"/>
              <a:t>(AR) </a:t>
            </a:r>
            <a:r>
              <a:rPr lang="ko-KR" altLang="en-US" dirty="0"/>
              <a:t>장비가 필요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오큘러스와</a:t>
            </a:r>
            <a:r>
              <a:rPr lang="ko-KR" altLang="en-US" dirty="0"/>
              <a:t> 기어 </a:t>
            </a:r>
            <a:r>
              <a:rPr lang="en-US" altLang="ko-KR" dirty="0"/>
              <a:t>VR</a:t>
            </a:r>
            <a:r>
              <a:rPr lang="ko-KR" altLang="en-US" dirty="0"/>
              <a:t>을 개발하였고</a:t>
            </a:r>
            <a:r>
              <a:rPr lang="en-US" altLang="ko-KR" dirty="0"/>
              <a:t>, </a:t>
            </a:r>
            <a:r>
              <a:rPr lang="ko-KR" altLang="en-US" dirty="0" err="1"/>
              <a:t>오큘러스와</a:t>
            </a:r>
            <a:r>
              <a:rPr lang="ko-KR" altLang="en-US" dirty="0"/>
              <a:t> </a:t>
            </a:r>
            <a:r>
              <a:rPr lang="en-US" altLang="ko-KR" dirty="0"/>
              <a:t>HTC</a:t>
            </a:r>
            <a:r>
              <a:rPr lang="ko-KR" altLang="en-US" dirty="0"/>
              <a:t>의 </a:t>
            </a:r>
            <a:r>
              <a:rPr lang="en-US" altLang="ko-KR" dirty="0" err="1"/>
              <a:t>Vive</a:t>
            </a:r>
            <a:r>
              <a:rPr lang="ko-KR" altLang="en-US" dirty="0"/>
              <a:t>를 선두로 </a:t>
            </a:r>
            <a:r>
              <a:rPr lang="en-US" altLang="ko-KR" dirty="0"/>
              <a:t>VR </a:t>
            </a:r>
            <a:r>
              <a:rPr lang="ko-KR" altLang="en-US" dirty="0"/>
              <a:t>기기가 상용화되기 시작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유니티</a:t>
            </a:r>
            <a:r>
              <a:rPr lang="en-US" altLang="ko-KR" dirty="0"/>
              <a:t>(Unity)</a:t>
            </a:r>
            <a:r>
              <a:rPr lang="ko-KR" altLang="en-US" dirty="0"/>
              <a:t>를 비롯하여 아마존 </a:t>
            </a:r>
            <a:r>
              <a:rPr lang="ko-KR" altLang="en-US" dirty="0" err="1"/>
              <a:t>수메리안</a:t>
            </a:r>
            <a:r>
              <a:rPr lang="en-US" altLang="ko-KR" dirty="0"/>
              <a:t>(Sumerian) </a:t>
            </a:r>
            <a:r>
              <a:rPr lang="ko-KR" altLang="en-US" dirty="0"/>
              <a:t>등 </a:t>
            </a:r>
            <a:r>
              <a:rPr lang="en-US" altLang="ko-KR" dirty="0"/>
              <a:t>AR/VR </a:t>
            </a:r>
            <a:r>
              <a:rPr lang="ko-KR" altLang="en-US" dirty="0"/>
              <a:t>콘텐츠 개발 플랫폼  증가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5G</a:t>
            </a:r>
            <a:r>
              <a:rPr lang="ko-KR" altLang="en-US" dirty="0"/>
              <a:t>가 상용화되면서 메타버스를 </a:t>
            </a:r>
            <a:r>
              <a:rPr lang="ko-KR" altLang="en-US" dirty="0" err="1"/>
              <a:t>구현시킬</a:t>
            </a:r>
            <a:r>
              <a:rPr lang="ko-KR" altLang="en-US" dirty="0"/>
              <a:t> 네트워크환경이 마련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679198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AR·VR, </a:t>
            </a:r>
            <a:r>
              <a:rPr lang="ko-KR" altLang="en-US" sz="2800" dirty="0"/>
              <a:t>블록체인 등 관련 기술의 진화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30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30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Normal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1" hangingPunct="1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직사각형 29">
            <a:extLst>
              <a:ext uri="{FF2B5EF4-FFF2-40B4-BE49-F238E27FC236}">
                <a16:creationId xmlns:a16="http://schemas.microsoft.com/office/drawing/2014/main" id="{88CD2A42-EE21-4349-B167-EAAE9DA64F73}"/>
              </a:ext>
            </a:extLst>
          </p:cNvPr>
          <p:cNvSpPr/>
          <p:nvPr/>
        </p:nvSpPr>
        <p:spPr>
          <a:xfrm>
            <a:off x="11341249" y="4911896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디지털 네이티브 세대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85805-DC0E-4D4D-9968-92094153839F}"/>
              </a:ext>
            </a:extLst>
          </p:cNvPr>
          <p:cNvSpPr txBox="1"/>
          <p:nvPr/>
        </p:nvSpPr>
        <p:spPr>
          <a:xfrm>
            <a:off x="11277600" y="5793581"/>
            <a:ext cx="650609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디지털 네이티브</a:t>
            </a:r>
            <a:r>
              <a:rPr lang="en-US" altLang="ko-KR" dirty="0"/>
              <a:t>(digital native)’</a:t>
            </a:r>
            <a:r>
              <a:rPr lang="ko-KR" altLang="en-US" dirty="0"/>
              <a:t>라고도 불리는 이들은 유년 시절부터 인터넷 등의 디지털 환경에 노출되어 있는 만큼</a:t>
            </a:r>
            <a:r>
              <a:rPr lang="en-US" altLang="ko-KR" dirty="0"/>
              <a:t>, </a:t>
            </a:r>
            <a:r>
              <a:rPr lang="ko-KR" altLang="en-US" dirty="0"/>
              <a:t>최신 </a:t>
            </a:r>
            <a:r>
              <a:rPr lang="en-US" altLang="ko-KR" dirty="0"/>
              <a:t>IT</a:t>
            </a:r>
            <a:r>
              <a:rPr lang="ko-KR" altLang="en-US" dirty="0"/>
              <a:t>기술을 자연스럽고 빠르게 받아 들이며 새로운 기술에도 민감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어려서부터</a:t>
            </a:r>
            <a:r>
              <a:rPr lang="ko-KR" altLang="en-US" dirty="0"/>
              <a:t> 자연스럽게 페이스북</a:t>
            </a:r>
            <a:r>
              <a:rPr lang="en-US" altLang="ko-KR" dirty="0"/>
              <a:t>, </a:t>
            </a:r>
            <a:r>
              <a:rPr lang="ko-KR" altLang="en-US" dirty="0"/>
              <a:t>구글</a:t>
            </a:r>
            <a:r>
              <a:rPr lang="en-US" altLang="ko-KR" dirty="0"/>
              <a:t>, </a:t>
            </a:r>
            <a:r>
              <a:rPr lang="ko-KR" altLang="en-US" dirty="0"/>
              <a:t>유튜브</a:t>
            </a:r>
            <a:r>
              <a:rPr lang="en-US" altLang="ko-KR" dirty="0"/>
              <a:t>, </a:t>
            </a:r>
            <a:r>
              <a:rPr lang="ko-KR" altLang="en-US" dirty="0"/>
              <a:t>스마트폰</a:t>
            </a:r>
            <a:r>
              <a:rPr lang="en-US" altLang="ko-KR" dirty="0"/>
              <a:t>, </a:t>
            </a:r>
            <a:r>
              <a:rPr lang="ko-KR" altLang="en-US" dirty="0"/>
              <a:t>태블릿</a:t>
            </a:r>
            <a:r>
              <a:rPr lang="en-US" altLang="ko-KR" dirty="0"/>
              <a:t>PC, </a:t>
            </a:r>
            <a:r>
              <a:rPr lang="ko-KR" altLang="en-US" dirty="0"/>
              <a:t>인스타그램 등을 접하면서 성장한</a:t>
            </a:r>
            <a:r>
              <a:rPr lang="en-US" altLang="ko-KR" dirty="0"/>
              <a:t>,</a:t>
            </a:r>
            <a:r>
              <a:rPr lang="ko-KR" altLang="en-US" dirty="0"/>
              <a:t>   감각적이면서도 직관적인 사고를 하도록 훈련되어 있으며</a:t>
            </a:r>
            <a:r>
              <a:rPr lang="en-US" altLang="ko-KR" dirty="0"/>
              <a:t>, </a:t>
            </a:r>
            <a:r>
              <a:rPr lang="ko-KR" altLang="en-US" dirty="0"/>
              <a:t>이들에게는 텍스트를 통한 선형적이고 논리적인 정보 습득보다는 영상이 더 편리하고 이해하기 쉬운 매체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유튜브는 동영상 플랫폼일 뿐만 아니라</a:t>
            </a:r>
            <a:r>
              <a:rPr lang="en-US" altLang="ko-KR" dirty="0"/>
              <a:t>, </a:t>
            </a:r>
            <a:r>
              <a:rPr lang="ko-KR" altLang="en-US" dirty="0"/>
              <a:t>검색엔진</a:t>
            </a:r>
            <a:r>
              <a:rPr lang="en-US" altLang="ko-KR" dirty="0"/>
              <a:t>, </a:t>
            </a:r>
            <a:r>
              <a:rPr lang="ko-KR" altLang="en-US" dirty="0"/>
              <a:t>소셜 미디어의 특성을 모두 가지고 있어</a:t>
            </a:r>
            <a:r>
              <a:rPr lang="en-US" altLang="ko-KR" dirty="0"/>
              <a:t>, ‘</a:t>
            </a:r>
            <a:r>
              <a:rPr lang="ko-KR" altLang="en-US" dirty="0"/>
              <a:t>소셜 </a:t>
            </a:r>
            <a:r>
              <a:rPr lang="ko-KR" altLang="en-US" dirty="0" err="1"/>
              <a:t>오브젝</a:t>
            </a:r>
            <a:r>
              <a:rPr lang="ko-KR" altLang="en-US" dirty="0"/>
              <a:t> </a:t>
            </a:r>
            <a:r>
              <a:rPr lang="ko-KR" altLang="en-US" dirty="0" err="1"/>
              <a:t>트</a:t>
            </a:r>
            <a:r>
              <a:rPr lang="en-US" altLang="ko-KR" dirty="0"/>
              <a:t>(Social Object)’</a:t>
            </a:r>
            <a:r>
              <a:rPr lang="ko-KR" altLang="en-US" dirty="0"/>
              <a:t>라고 하는 매개체를 통해 동일한 취향을 가진 사람을 연결하여 더욱 강력한 영향력을 발휘</a:t>
            </a:r>
            <a:endParaRPr lang="en-US" altLang="ko-KR" dirty="0"/>
          </a:p>
        </p:txBody>
      </p:sp>
      <p:pic>
        <p:nvPicPr>
          <p:cNvPr id="5122" name="Picture 2" descr="페이스북, 올인원 VR '오큘러스 퀘스트 2' 공개..100달러 싸졌다 - 게임뷰">
            <a:extLst>
              <a:ext uri="{FF2B5EF4-FFF2-40B4-BE49-F238E27FC236}">
                <a16:creationId xmlns:a16="http://schemas.microsoft.com/office/drawing/2014/main" id="{96319160-33BF-4C39-A283-79994DB19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24053"/>
            <a:ext cx="3363632" cy="189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C VIVE Cosmos 시리즈 - 나무위키">
            <a:extLst>
              <a:ext uri="{FF2B5EF4-FFF2-40B4-BE49-F238E27FC236}">
                <a16:creationId xmlns:a16="http://schemas.microsoft.com/office/drawing/2014/main" id="{22713C59-AA55-44B5-A70C-38201E291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88" y="4026555"/>
            <a:ext cx="3137069" cy="195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Unity로 배우는 C# | 프로그래머스 스쿨">
            <a:extLst>
              <a:ext uri="{FF2B5EF4-FFF2-40B4-BE49-F238E27FC236}">
                <a16:creationId xmlns:a16="http://schemas.microsoft.com/office/drawing/2014/main" id="{DFC2C7AE-1841-414C-9857-5C254B8CF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989" y="1920736"/>
            <a:ext cx="3527936" cy="22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그누보드 - 아마존의 VR/AR 개발툴 '수메리안' &gt; 자유게시판">
            <a:extLst>
              <a:ext uri="{FF2B5EF4-FFF2-40B4-BE49-F238E27FC236}">
                <a16:creationId xmlns:a16="http://schemas.microsoft.com/office/drawing/2014/main" id="{F5ABD570-3EA9-4975-BC35-78A819D9A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722" y="4389764"/>
            <a:ext cx="3523522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Z세대가 온다! Z세대 그들은 누구일까요?">
            <a:extLst>
              <a:ext uri="{FF2B5EF4-FFF2-40B4-BE49-F238E27FC236}">
                <a16:creationId xmlns:a16="http://schemas.microsoft.com/office/drawing/2014/main" id="{195D7B2E-E261-4B5F-9812-841ABDF73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01" y="7034112"/>
            <a:ext cx="4807327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개인주의? 디지털 네이티브? Z세대가 직접 말하는 Z세대 찐이미지 7">
            <a:extLst>
              <a:ext uri="{FF2B5EF4-FFF2-40B4-BE49-F238E27FC236}">
                <a16:creationId xmlns:a16="http://schemas.microsoft.com/office/drawing/2014/main" id="{C4436B65-ED4F-4C9A-8194-B1056EC4A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" t="23676" r="3798" b="9210"/>
          <a:stretch/>
        </p:blipFill>
        <p:spPr bwMode="auto">
          <a:xfrm>
            <a:off x="7119322" y="5981700"/>
            <a:ext cx="4104446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8">
            <a:extLst>
              <a:ext uri="{FF2B5EF4-FFF2-40B4-BE49-F238E27FC236}">
                <a16:creationId xmlns:a16="http://schemas.microsoft.com/office/drawing/2014/main" id="{ECAAB467-173F-409B-921A-410DFA8AD86B}"/>
              </a:ext>
            </a:extLst>
          </p:cNvPr>
          <p:cNvSpPr txBox="1"/>
          <p:nvPr/>
        </p:nvSpPr>
        <p:spPr>
          <a:xfrm>
            <a:off x="990600" y="654903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1-3.</a:t>
            </a:r>
            <a:r>
              <a:rPr lang="ko-KR" altLang="en-US" sz="4000" dirty="0"/>
              <a:t> 디지털 기술의 진화와 새로운 세대의 등장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6BF96A-DFDA-4EE5-B476-B27478E84C09}"/>
              </a:ext>
            </a:extLst>
          </p:cNvPr>
          <p:cNvSpPr txBox="1"/>
          <p:nvPr/>
        </p:nvSpPr>
        <p:spPr>
          <a:xfrm>
            <a:off x="9601200" y="184523"/>
            <a:ext cx="861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1.</a:t>
            </a:r>
            <a:r>
              <a:rPr lang="ko-KR" altLang="en-US" sz="2400" dirty="0"/>
              <a:t>디지털</a:t>
            </a:r>
            <a:r>
              <a:rPr lang="en-US" altLang="ko-KR" sz="2400" dirty="0"/>
              <a:t>·</a:t>
            </a:r>
            <a:r>
              <a:rPr lang="ko-KR" altLang="en-US" sz="2400" dirty="0" err="1"/>
              <a:t>비대면</a:t>
            </a:r>
            <a:r>
              <a:rPr lang="ko-KR" altLang="en-US" sz="2400" dirty="0"/>
              <a:t> 전환 가속화와 문화예술분야 ‘뉴 </a:t>
            </a:r>
            <a:r>
              <a:rPr lang="ko-KR" altLang="en-US" sz="2400" dirty="0" err="1"/>
              <a:t>노멀’의</a:t>
            </a:r>
            <a:r>
              <a:rPr lang="ko-KR" altLang="en-US" sz="2400" dirty="0"/>
              <a:t> 등장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3930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63256" y="2308979"/>
            <a:ext cx="65060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‘코로나</a:t>
            </a:r>
            <a:r>
              <a:rPr lang="en-US" altLang="ko-KR" dirty="0"/>
              <a:t>19 </a:t>
            </a:r>
            <a:r>
              <a:rPr lang="ko-KR" altLang="en-US" dirty="0"/>
              <a:t>이후에도 </a:t>
            </a:r>
            <a:r>
              <a:rPr lang="ko-KR" altLang="en-US" dirty="0" err="1"/>
              <a:t>디지털을</a:t>
            </a:r>
            <a:r>
              <a:rPr lang="ko-KR" altLang="en-US" dirty="0"/>
              <a:t> 활용한 비 대면 문화예술 소비가 일반적인 경향이 되어 오프라인 시장 보다 확대될 </a:t>
            </a:r>
            <a:r>
              <a:rPr lang="ko-KR" altLang="en-US" dirty="0" err="1"/>
              <a:t>것’이라는</a:t>
            </a:r>
            <a:r>
              <a:rPr lang="ko-KR" altLang="en-US" dirty="0"/>
              <a:t> 전망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코로나</a:t>
            </a:r>
            <a:r>
              <a:rPr lang="en-US" altLang="ko-KR" dirty="0"/>
              <a:t>19 </a:t>
            </a:r>
            <a:r>
              <a:rPr lang="ko-KR" altLang="en-US" dirty="0"/>
              <a:t>기간 동안 </a:t>
            </a:r>
            <a:r>
              <a:rPr lang="en-US" altLang="ko-KR" dirty="0"/>
              <a:t>OTT, </a:t>
            </a:r>
            <a:r>
              <a:rPr lang="ko-KR" altLang="en-US" dirty="0"/>
              <a:t>유튜브나 온라인 공연 및 전시 등이 보급되면서</a:t>
            </a:r>
            <a:r>
              <a:rPr lang="en-US" altLang="ko-KR" dirty="0"/>
              <a:t>, </a:t>
            </a:r>
            <a:r>
              <a:rPr lang="ko-KR" altLang="en-US" dirty="0"/>
              <a:t>이미 온라인을 통한 문화예술 향유가 오프라인과 함께 하나의 분야로 자리 잡음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경기팝스앙상블의</a:t>
            </a:r>
            <a:r>
              <a:rPr lang="ko-KR" altLang="en-US" dirty="0"/>
              <a:t> 공연을 가상현실</a:t>
            </a:r>
            <a:r>
              <a:rPr lang="en-US" altLang="ko-KR" dirty="0"/>
              <a:t>(VR)</a:t>
            </a:r>
            <a:r>
              <a:rPr lang="ko-KR" altLang="en-US" dirty="0"/>
              <a:t>로 생중계</a:t>
            </a:r>
            <a:r>
              <a:rPr lang="en-US" altLang="ko-KR" dirty="0"/>
              <a:t> , KBS</a:t>
            </a:r>
            <a:r>
              <a:rPr lang="ko-KR" altLang="en-US" dirty="0"/>
              <a:t>는 나훈아의 </a:t>
            </a:r>
            <a:r>
              <a:rPr lang="ko-KR" altLang="en-US" dirty="0" err="1"/>
              <a:t>언택트</a:t>
            </a:r>
            <a:r>
              <a:rPr lang="en-US" altLang="ko-KR" dirty="0"/>
              <a:t>(</a:t>
            </a:r>
            <a:r>
              <a:rPr lang="ko-KR" altLang="en-US" dirty="0" err="1"/>
              <a:t>비대면</a:t>
            </a:r>
            <a:r>
              <a:rPr lang="en-US" altLang="ko-KR" dirty="0"/>
              <a:t>) </a:t>
            </a:r>
            <a:r>
              <a:rPr lang="ko-KR" altLang="en-US" dirty="0"/>
              <a:t>콘서트를 송출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‘디지털 실감 </a:t>
            </a:r>
            <a:r>
              <a:rPr lang="ko-KR" altLang="en-US" dirty="0" err="1"/>
              <a:t>영상관’을</a:t>
            </a:r>
            <a:r>
              <a:rPr lang="ko-KR" altLang="en-US" dirty="0"/>
              <a:t> 개관</a:t>
            </a:r>
            <a:r>
              <a:rPr lang="en-US" altLang="ko-KR" dirty="0"/>
              <a:t>,</a:t>
            </a:r>
            <a:r>
              <a:rPr lang="ko-KR" altLang="en-US" dirty="0"/>
              <a:t> ‘</a:t>
            </a:r>
            <a:r>
              <a:rPr lang="en-US" altLang="ko-KR" dirty="0"/>
              <a:t>700</a:t>
            </a:r>
            <a:r>
              <a:rPr lang="ko-KR" altLang="en-US" dirty="0"/>
              <a:t>년 전</a:t>
            </a:r>
            <a:r>
              <a:rPr lang="en-US" altLang="ko-KR" dirty="0"/>
              <a:t>, </a:t>
            </a:r>
            <a:r>
              <a:rPr lang="ko-KR" altLang="en-US" dirty="0" err="1"/>
              <a:t>신안보물선의</a:t>
            </a:r>
            <a:r>
              <a:rPr lang="ko-KR" altLang="en-US" dirty="0"/>
              <a:t> 침몰’ 전시화성시 예술가들을 소개하는 ‘</a:t>
            </a:r>
            <a:r>
              <a:rPr lang="en-US" altLang="ko-KR" dirty="0"/>
              <a:t>Art People, Art therapy: A.R.P.Y’</a:t>
            </a:r>
            <a:r>
              <a:rPr lang="ko-KR" altLang="en-US" dirty="0"/>
              <a:t>라는 시 리즈 영상을 기획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623596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온라인 문화예술 탄생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30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New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30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Normal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1" hangingPunct="1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직사각형 29">
            <a:extLst>
              <a:ext uri="{FF2B5EF4-FFF2-40B4-BE49-F238E27FC236}">
                <a16:creationId xmlns:a16="http://schemas.microsoft.com/office/drawing/2014/main" id="{88CD2A42-EE21-4349-B167-EAAE9DA64F73}"/>
              </a:ext>
            </a:extLst>
          </p:cNvPr>
          <p:cNvSpPr/>
          <p:nvPr/>
        </p:nvSpPr>
        <p:spPr>
          <a:xfrm>
            <a:off x="11277600" y="5636845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온라인 중심 </a:t>
            </a:r>
            <a:r>
              <a:rPr lang="en-US" altLang="ko-KR" sz="2800" dirty="0"/>
              <a:t>vs. </a:t>
            </a:r>
            <a:r>
              <a:rPr lang="ko-KR" altLang="en-US" sz="2800" dirty="0"/>
              <a:t>오프라인 중심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85805-DC0E-4D4D-9968-92094153839F}"/>
              </a:ext>
            </a:extLst>
          </p:cNvPr>
          <p:cNvSpPr txBox="1"/>
          <p:nvPr/>
        </p:nvSpPr>
        <p:spPr>
          <a:xfrm>
            <a:off x="11267738" y="6326981"/>
            <a:ext cx="650609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문화예술분야 온라인 서비스의 경우 대부분 아직 무료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현장의 분위기를 그대로 느낄 수 있는 촬영 기법이나 다양한 편집으로 질 높은 영상을 선보이는 것도 중요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온라인과 오프라인에 대해 ‘</a:t>
            </a:r>
            <a:r>
              <a:rPr lang="ko-KR" altLang="en-US" dirty="0" err="1"/>
              <a:t>대립’이</a:t>
            </a:r>
            <a:r>
              <a:rPr lang="ko-KR" altLang="en-US" dirty="0"/>
              <a:t> 아닌 ‘</a:t>
            </a:r>
            <a:r>
              <a:rPr lang="ko-KR" altLang="en-US" dirty="0" err="1"/>
              <a:t>공존’의</a:t>
            </a:r>
            <a:r>
              <a:rPr lang="ko-KR" altLang="en-US" dirty="0"/>
              <a:t> 관점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오프라인에서만 느낄 수 있는 현장이 가진 아우라</a:t>
            </a:r>
            <a:r>
              <a:rPr lang="en-US" altLang="ko-KR" dirty="0"/>
              <a:t>(aura)</a:t>
            </a:r>
            <a:r>
              <a:rPr lang="ko-KR" altLang="en-US" dirty="0"/>
              <a:t>의 가치도 인정하였고</a:t>
            </a:r>
            <a:r>
              <a:rPr lang="en-US" altLang="ko-KR" dirty="0"/>
              <a:t>, </a:t>
            </a:r>
            <a:r>
              <a:rPr lang="ko-KR" altLang="en-US" dirty="0"/>
              <a:t>오히려 온라인의 세력이 확장 될수록 오프라인 문화예술의 가치 상승 전망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온라인과 오프라인 문화예술분야는 대립 구조가 아닌</a:t>
            </a:r>
            <a:r>
              <a:rPr lang="en-US" altLang="ko-KR" dirty="0"/>
              <a:t>, </a:t>
            </a:r>
            <a:r>
              <a:rPr lang="ko-KR" altLang="en-US" dirty="0"/>
              <a:t>상호보완구조가 될 것이며</a:t>
            </a:r>
            <a:r>
              <a:rPr lang="en-US" altLang="ko-KR" dirty="0"/>
              <a:t>, </a:t>
            </a:r>
            <a:r>
              <a:rPr lang="ko-KR" altLang="en-US" dirty="0"/>
              <a:t>이를 통해 문화예술 전체 시장의 확대에 기여할 가능성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소유의 가치는 예술작품이 가진 희소성과 예술성이 만들어 낸다고 보았는데</a:t>
            </a:r>
            <a:r>
              <a:rPr lang="en-US" altLang="ko-KR" dirty="0"/>
              <a:t>, </a:t>
            </a:r>
            <a:r>
              <a:rPr lang="ko-KR" altLang="en-US" dirty="0"/>
              <a:t>오프라 인은 이러한 희소성의 관점에서 더 높은 가치를 얻을 것으로 전망</a:t>
            </a:r>
            <a:endParaRPr lang="en-US" altLang="ko-KR" dirty="0"/>
          </a:p>
        </p:txBody>
      </p:sp>
      <p:pic>
        <p:nvPicPr>
          <p:cNvPr id="5130" name="Picture 10" descr="나훈아 공연 중 작심 발언?">
            <a:extLst>
              <a:ext uri="{FF2B5EF4-FFF2-40B4-BE49-F238E27FC236}">
                <a16:creationId xmlns:a16="http://schemas.microsoft.com/office/drawing/2014/main" id="{4008AA06-2311-443F-AD20-DA8632B9B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69" y="1731918"/>
            <a:ext cx="4663361" cy="2611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경기팝스앙상블 | Suwon">
            <a:extLst>
              <a:ext uri="{FF2B5EF4-FFF2-40B4-BE49-F238E27FC236}">
                <a16:creationId xmlns:a16="http://schemas.microsoft.com/office/drawing/2014/main" id="{A15D43C8-E127-4700-8ACD-656FAAF26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43" y="7180656"/>
            <a:ext cx="4759874" cy="245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CC9A969-D41A-4D49-8203-AC154CD2C56A}"/>
              </a:ext>
            </a:extLst>
          </p:cNvPr>
          <p:cNvSpPr txBox="1"/>
          <p:nvPr/>
        </p:nvSpPr>
        <p:spPr>
          <a:xfrm>
            <a:off x="1443318" y="4436880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나훈아 공연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6C3686-66E0-4F59-A2E7-48E64ABE9AD1}"/>
              </a:ext>
            </a:extLst>
          </p:cNvPr>
          <p:cNvSpPr txBox="1"/>
          <p:nvPr/>
        </p:nvSpPr>
        <p:spPr>
          <a:xfrm>
            <a:off x="7120126" y="9639300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경기팝스앙상블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공연</a:t>
            </a:r>
          </a:p>
        </p:txBody>
      </p:sp>
      <p:pic>
        <p:nvPicPr>
          <p:cNvPr id="5134" name="Picture 14" descr="화성시문화재단, “우리 동네 예술가, 유튜브 채널로 만나보세요!” 예술로 소통하는 이야기 'A.R.P.Y' 시리즈 영상 공개! &lt;  종합뉴스/정치/경제/사회/문화 &lt; 보안뉴스 &lt; 기사본문 - 보안24">
            <a:extLst>
              <a:ext uri="{FF2B5EF4-FFF2-40B4-BE49-F238E27FC236}">
                <a16:creationId xmlns:a16="http://schemas.microsoft.com/office/drawing/2014/main" id="{E6FAF91E-91D4-46FE-8D81-82DAE0F03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358" y="1727684"/>
            <a:ext cx="4663359" cy="26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8B2FC84-EC44-4C83-B9C5-69C7B9C010AD}"/>
              </a:ext>
            </a:extLst>
          </p:cNvPr>
          <p:cNvSpPr txBox="1"/>
          <p:nvPr/>
        </p:nvSpPr>
        <p:spPr>
          <a:xfrm>
            <a:off x="6979298" y="4444099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화성시 문화재단</a:t>
            </a:r>
          </a:p>
        </p:txBody>
      </p:sp>
      <p:pic>
        <p:nvPicPr>
          <p:cNvPr id="5136" name="Picture 16" descr="실감콘텐츠 영상이 온몸을 감쌌다 - 국민이 말하는 정책 | 뉴스 | 대한민국 정책브리핑">
            <a:extLst>
              <a:ext uri="{FF2B5EF4-FFF2-40B4-BE49-F238E27FC236}">
                <a16:creationId xmlns:a16="http://schemas.microsoft.com/office/drawing/2014/main" id="{B2D66BE5-9178-409F-8B30-92ADBC83F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30" y="7124359"/>
            <a:ext cx="4574732" cy="252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6E19440-47E7-4DF3-8911-2912A9C066F6}"/>
              </a:ext>
            </a:extLst>
          </p:cNvPr>
          <p:cNvSpPr txBox="1"/>
          <p:nvPr/>
        </p:nvSpPr>
        <p:spPr>
          <a:xfrm>
            <a:off x="1828800" y="9641036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디지털 실감 영화관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54903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1-4.</a:t>
            </a:r>
            <a:r>
              <a:rPr lang="ko-KR" altLang="en-US" sz="4000" dirty="0"/>
              <a:t> 온라인과 오프라인의 밀접한 문화예술 가치사슬의 형성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9601200" y="184523"/>
            <a:ext cx="861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1.</a:t>
            </a:r>
            <a:r>
              <a:rPr lang="ko-KR" altLang="en-US" sz="2400" dirty="0"/>
              <a:t>디지털</a:t>
            </a:r>
            <a:r>
              <a:rPr lang="en-US" altLang="ko-KR" sz="2400" dirty="0"/>
              <a:t>·</a:t>
            </a:r>
            <a:r>
              <a:rPr lang="ko-KR" altLang="en-US" sz="2400" dirty="0" err="1"/>
              <a:t>비대면</a:t>
            </a:r>
            <a:r>
              <a:rPr lang="ko-KR" altLang="en-US" sz="2400" dirty="0"/>
              <a:t> 전환 가속화와 문화예술분야 ‘뉴 </a:t>
            </a:r>
            <a:r>
              <a:rPr lang="ko-KR" altLang="en-US" sz="2400" dirty="0" err="1"/>
              <a:t>노멀’의</a:t>
            </a:r>
            <a:r>
              <a:rPr lang="ko-KR" altLang="en-US" sz="2400" dirty="0"/>
              <a:t> 등장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082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63256" y="2308979"/>
            <a:ext cx="65060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SNS </a:t>
            </a:r>
            <a:r>
              <a:rPr lang="ko-KR" altLang="en-US" dirty="0"/>
              <a:t>상에서 확 </a:t>
            </a:r>
            <a:r>
              <a:rPr lang="ko-KR" altLang="en-US" dirty="0" err="1"/>
              <a:t>산되는</a:t>
            </a:r>
            <a:r>
              <a:rPr lang="ko-KR" altLang="en-US" dirty="0"/>
              <a:t> 가짜뉴스는 진짜 뉴스보다 </a:t>
            </a:r>
            <a:r>
              <a:rPr lang="en-US" altLang="ko-KR" dirty="0"/>
              <a:t>6</a:t>
            </a:r>
            <a:r>
              <a:rPr lang="ko-KR" altLang="en-US" dirty="0"/>
              <a:t>배 빠르고</a:t>
            </a:r>
            <a:r>
              <a:rPr lang="en-US" altLang="ko-KR" dirty="0"/>
              <a:t>, </a:t>
            </a:r>
            <a:r>
              <a:rPr lang="ko-KR" altLang="en-US" dirty="0"/>
              <a:t>더 광범위하게 퍼짐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가짜뉴스의 확산을 부추기는 새로운 기술 로</a:t>
            </a:r>
            <a:r>
              <a:rPr lang="en-US" altLang="ko-KR" dirty="0"/>
              <a:t>, ‘</a:t>
            </a:r>
            <a:r>
              <a:rPr lang="ko-KR" altLang="en-US" dirty="0" err="1"/>
              <a:t>소셜봇’은</a:t>
            </a:r>
            <a:r>
              <a:rPr lang="ko-KR" altLang="en-US" dirty="0"/>
              <a:t> 온라인상에 허위사실을 기하급수적으로 확대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온라인에서 만난 이성에게 사기를 치는 ‘로맨스 </a:t>
            </a:r>
            <a:r>
              <a:rPr lang="ko-KR" altLang="en-US" dirty="0" err="1"/>
              <a:t>스캠’은</a:t>
            </a:r>
            <a:r>
              <a:rPr lang="ko-KR" altLang="en-US" dirty="0"/>
              <a:t> 암호 화폐를 이용하는 신종 수법까지 동원되어 </a:t>
            </a:r>
            <a:r>
              <a:rPr lang="ko-KR" altLang="en-US" dirty="0" err="1"/>
              <a:t>확산중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인공지능</a:t>
            </a:r>
            <a:r>
              <a:rPr lang="en-US" altLang="ko-KR" dirty="0"/>
              <a:t>(AI) </a:t>
            </a:r>
            <a:r>
              <a:rPr lang="ko-KR" altLang="en-US" dirty="0"/>
              <a:t>기술이 발전으로 증가하는 문제로 </a:t>
            </a:r>
            <a:r>
              <a:rPr lang="ko-KR" altLang="en-US" dirty="0" err="1"/>
              <a:t>딥페이크</a:t>
            </a:r>
            <a:r>
              <a:rPr lang="en-US" altLang="ko-KR" dirty="0"/>
              <a:t>(Deep Fake) </a:t>
            </a:r>
            <a:r>
              <a:rPr lang="ko-KR" altLang="en-US" dirty="0"/>
              <a:t>범죄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음성기술을 이용한 보이스피싱 사기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623596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디지털 기술을 활용한 신종 범죄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Digital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Transformation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1" hangingPunct="1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직사각형 29">
            <a:extLst>
              <a:ext uri="{FF2B5EF4-FFF2-40B4-BE49-F238E27FC236}">
                <a16:creationId xmlns:a16="http://schemas.microsoft.com/office/drawing/2014/main" id="{88CD2A42-EE21-4349-B167-EAAE9DA64F73}"/>
              </a:ext>
            </a:extLst>
          </p:cNvPr>
          <p:cNvSpPr/>
          <p:nvPr/>
        </p:nvSpPr>
        <p:spPr>
          <a:xfrm>
            <a:off x="11277600" y="49149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NFT</a:t>
            </a:r>
            <a:r>
              <a:rPr lang="ko-KR" altLang="en-US" sz="2800" dirty="0"/>
              <a:t>의 등장과 새로운 문제 대두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85805-DC0E-4D4D-9968-92094153839F}"/>
              </a:ext>
            </a:extLst>
          </p:cNvPr>
          <p:cNvSpPr txBox="1"/>
          <p:nvPr/>
        </p:nvSpPr>
        <p:spPr>
          <a:xfrm>
            <a:off x="11267738" y="5676900"/>
            <a:ext cx="650609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디지털 거래에 적극적인 젊은 세대들은 기술 중심의 다양한 투자 열풍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저성장 조건에서도 다양한 대체투자를 시도 문화예술 분야로도 이행되어 미술품 수익 분배 중심의 새로운 투자 모델인 ‘</a:t>
            </a:r>
            <a:r>
              <a:rPr lang="ko-KR" altLang="en-US" dirty="0" err="1"/>
              <a:t>아트테크</a:t>
            </a:r>
            <a:r>
              <a:rPr lang="ko-KR" altLang="en-US" dirty="0"/>
              <a:t>’</a:t>
            </a:r>
            <a:r>
              <a:rPr lang="en-US" altLang="ko-KR" dirty="0"/>
              <a:t>, </a:t>
            </a:r>
            <a:r>
              <a:rPr lang="ko-KR" altLang="en-US" dirty="0"/>
              <a:t>음악 저작권 투자와 배분 모델인 ‘</a:t>
            </a:r>
            <a:r>
              <a:rPr lang="ko-KR" altLang="en-US" dirty="0" err="1"/>
              <a:t>뮤직테크</a:t>
            </a:r>
            <a:r>
              <a:rPr lang="ko-KR" altLang="en-US" dirty="0"/>
              <a:t>’ 등의 사례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NFT</a:t>
            </a:r>
            <a:r>
              <a:rPr lang="ko-KR" altLang="en-US" dirty="0"/>
              <a:t>로 작품 진위와 소유권을 증명할 수 있어도 디지털 자 산의 외관이나 특성은 여전히 복제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NFT, </a:t>
            </a:r>
            <a:r>
              <a:rPr lang="ko-KR" altLang="en-US" dirty="0"/>
              <a:t>블록체인 기술의 발전 또한 디지털 예술작품과 콘텐츠 거래 등에서 도난 이나 사기 피해를 증가시키는 요인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작가동의 없이 </a:t>
            </a:r>
            <a:r>
              <a:rPr lang="en-US" altLang="ko-KR" dirty="0"/>
              <a:t>NFT </a:t>
            </a:r>
            <a:r>
              <a:rPr lang="ko-KR" altLang="en-US" dirty="0"/>
              <a:t>형태로 팔려 </a:t>
            </a:r>
            <a:r>
              <a:rPr lang="ko-KR" altLang="en-US" dirty="0" err="1"/>
              <a:t>도난당하는</a:t>
            </a:r>
            <a:r>
              <a:rPr lang="ko-KR" altLang="en-US" dirty="0"/>
              <a:t> 사건  발생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딥러닝 기반의 사기 방지 플랫폼인 </a:t>
            </a:r>
            <a:r>
              <a:rPr lang="ko-KR" altLang="en-US" dirty="0" err="1"/>
              <a:t>볼스터</a:t>
            </a:r>
            <a:r>
              <a:rPr lang="en-US" altLang="ko-KR" dirty="0"/>
              <a:t>(Bolster)</a:t>
            </a:r>
            <a:r>
              <a:rPr lang="ko-KR" altLang="en-US" dirty="0"/>
              <a:t>는 세계적인 작가 </a:t>
            </a:r>
            <a:r>
              <a:rPr lang="ko-KR" altLang="en-US" dirty="0" err="1"/>
              <a:t>뱅크시</a:t>
            </a:r>
            <a:r>
              <a:rPr lang="en-US" altLang="ko-KR" dirty="0"/>
              <a:t>(Banksy)</a:t>
            </a:r>
            <a:r>
              <a:rPr lang="ko-KR" altLang="en-US" dirty="0"/>
              <a:t>의 스타일을 위조한 </a:t>
            </a:r>
            <a:r>
              <a:rPr lang="en-US" altLang="ko-KR" dirty="0"/>
              <a:t>NFT</a:t>
            </a:r>
            <a:r>
              <a:rPr lang="ko-KR" altLang="en-US" dirty="0"/>
              <a:t>의 작품 판매가 높다는 것을 발견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위조된 작품과 가짜 </a:t>
            </a:r>
            <a:r>
              <a:rPr lang="en-US" altLang="ko-KR" dirty="0"/>
              <a:t>NFT</a:t>
            </a:r>
            <a:r>
              <a:rPr lang="ko-KR" altLang="en-US" dirty="0"/>
              <a:t>는 디지털 연결망을 타고 계속 확산될 것</a:t>
            </a:r>
            <a:endParaRPr lang="en-US" altLang="ko-K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6C3686-66E0-4F59-A2E7-48E64ABE9AD1}"/>
              </a:ext>
            </a:extLst>
          </p:cNvPr>
          <p:cNvSpPr txBox="1"/>
          <p:nvPr/>
        </p:nvSpPr>
        <p:spPr>
          <a:xfrm>
            <a:off x="7437651" y="9650968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얼굴없는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작가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뱅크시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작품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54903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2-1.</a:t>
            </a:r>
            <a:r>
              <a:rPr lang="ko-KR" altLang="en-US" sz="4000" dirty="0"/>
              <a:t> 급속한 디지털 전환과 함께 대두되는 신종 범죄 문제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2.</a:t>
            </a:r>
            <a:r>
              <a:rPr lang="ko-KR" altLang="en-US" sz="2400" dirty="0"/>
              <a:t> 문화예술 분야의 새로운 위협으로 다가오는 급격한 디지털 전환의 양면성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38" name="Picture 18" descr="크로스체크] 합성영상에 &quot;2천만원 달라&quot;…AI의 그림자 '딥페이크' / JTBC 뉴스룸 - YouTube">
            <a:extLst>
              <a:ext uri="{FF2B5EF4-FFF2-40B4-BE49-F238E27FC236}">
                <a16:creationId xmlns:a16="http://schemas.microsoft.com/office/drawing/2014/main" id="{479588BF-AFA4-4CD0-AC45-7D2A405F5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639" y="2047194"/>
            <a:ext cx="3924257" cy="219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보이스피싱'에 41억 뜯긴 의사…“기관사칭 사기 급증” / KBS 2022.08.23. - YouTube">
            <a:extLst>
              <a:ext uri="{FF2B5EF4-FFF2-40B4-BE49-F238E27FC236}">
                <a16:creationId xmlns:a16="http://schemas.microsoft.com/office/drawing/2014/main" id="{6BD13DD0-5DFD-40F0-9195-88816231D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2047194"/>
            <a:ext cx="3924258" cy="219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안전공지문] 로맨스 스캠 주의보 상세보기|공지사항 주우크라이나 대한민국 대사관">
            <a:extLst>
              <a:ext uri="{FF2B5EF4-FFF2-40B4-BE49-F238E27FC236}">
                <a16:creationId xmlns:a16="http://schemas.microsoft.com/office/drawing/2014/main" id="{60939675-4F4D-4355-9A7A-5DA5624E8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5687484"/>
            <a:ext cx="2885016" cy="288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얼굴 없는 화가 '뱅크시'... 누군지 아무도 모르지만, 모두가 그가 누군지 안다 &lt; 공연/전시 &lt; 문화 &lt; 기사본문 - 금강일보">
            <a:extLst>
              <a:ext uri="{FF2B5EF4-FFF2-40B4-BE49-F238E27FC236}">
                <a16:creationId xmlns:a16="http://schemas.microsoft.com/office/drawing/2014/main" id="{3EB12277-8706-4EDA-8125-422408692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561" y="6450568"/>
            <a:ext cx="2024848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뱅크시_Napalm">
            <a:extLst>
              <a:ext uri="{FF2B5EF4-FFF2-40B4-BE49-F238E27FC236}">
                <a16:creationId xmlns:a16="http://schemas.microsoft.com/office/drawing/2014/main" id="{F2D80821-DCAC-4D48-AD49-97A2CF6C3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662" y="7974567"/>
            <a:ext cx="2037747" cy="149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뱅크시_병사와_소녀">
            <a:extLst>
              <a:ext uri="{FF2B5EF4-FFF2-40B4-BE49-F238E27FC236}">
                <a16:creationId xmlns:a16="http://schemas.microsoft.com/office/drawing/2014/main" id="{E9C7C5C4-D5CD-43CE-914E-474F84725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006" y="6450567"/>
            <a:ext cx="1932117" cy="144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 descr="뱅크시_시리아_이민자의_아들">
            <a:extLst>
              <a:ext uri="{FF2B5EF4-FFF2-40B4-BE49-F238E27FC236}">
                <a16:creationId xmlns:a16="http://schemas.microsoft.com/office/drawing/2014/main" id="{D316128A-3577-4157-A504-B3966D5D9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436" y="7940064"/>
            <a:ext cx="1932118" cy="149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4" name="Picture 34" descr="뱅크시">
            <a:extLst>
              <a:ext uri="{FF2B5EF4-FFF2-40B4-BE49-F238E27FC236}">
                <a16:creationId xmlns:a16="http://schemas.microsoft.com/office/drawing/2014/main" id="{32F0966E-E463-46F8-B4F3-4CB61C359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561" y="4671808"/>
            <a:ext cx="4035993" cy="153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821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63256" y="2308979"/>
            <a:ext cx="65060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기술에 익숙하지 않은 취약계층이 단순히 기술을 활용하지 못함으로 인해 겪는 불편함 </a:t>
            </a:r>
            <a:r>
              <a:rPr lang="ko-KR" altLang="en-US" dirty="0" err="1"/>
              <a:t>을넘어</a:t>
            </a:r>
            <a:r>
              <a:rPr lang="en-US" altLang="ko-KR" dirty="0"/>
              <a:t>, </a:t>
            </a:r>
            <a:r>
              <a:rPr lang="ko-KR" altLang="en-US" dirty="0"/>
              <a:t>혜택을 제대로 누리지 못하여 발생하는 사회</a:t>
            </a:r>
            <a:r>
              <a:rPr lang="en-US" altLang="ko-KR" dirty="0"/>
              <a:t>·</a:t>
            </a:r>
            <a:r>
              <a:rPr lang="ko-KR" altLang="en-US" dirty="0"/>
              <a:t>경제적 불평등 문제 야기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애플리케이션</a:t>
            </a:r>
            <a:r>
              <a:rPr lang="en-US" altLang="ko-KR" dirty="0"/>
              <a:t>, </a:t>
            </a:r>
            <a:r>
              <a:rPr lang="ko-KR" altLang="en-US" dirty="0" err="1"/>
              <a:t>무인점포</a:t>
            </a:r>
            <a:r>
              <a:rPr lang="en-US" altLang="ko-KR" dirty="0"/>
              <a:t>, </a:t>
            </a:r>
            <a:r>
              <a:rPr lang="ko-KR" altLang="en-US" dirty="0" err="1"/>
              <a:t>무인발매기</a:t>
            </a:r>
            <a:r>
              <a:rPr lang="ko-KR" altLang="en-US" dirty="0"/>
              <a:t> 등 이 확대되면서 디지털 접근 및 활용능력의 차이는 생존의 문제로도 직결되는 경향</a:t>
            </a:r>
            <a:r>
              <a:rPr lang="en-US" altLang="ko-KR" dirty="0"/>
              <a:t> </a:t>
            </a:r>
            <a:r>
              <a:rPr lang="ko-KR" altLang="en-US" dirty="0"/>
              <a:t>디지털 소외</a:t>
            </a:r>
            <a:r>
              <a:rPr lang="en-US" altLang="ko-KR" dirty="0"/>
              <a:t>·</a:t>
            </a:r>
            <a:r>
              <a:rPr lang="ko-KR" altLang="en-US" dirty="0"/>
              <a:t>격차 해소를 위한 대책 마련이 시급한 상황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623596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디지털 </a:t>
            </a:r>
            <a:r>
              <a:rPr lang="ko-KR" altLang="en-US" sz="2800" dirty="0" err="1"/>
              <a:t>디바이드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Digital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Transformation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1" hangingPunct="1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직사각형 29">
            <a:extLst>
              <a:ext uri="{FF2B5EF4-FFF2-40B4-BE49-F238E27FC236}">
                <a16:creationId xmlns:a16="http://schemas.microsoft.com/office/drawing/2014/main" id="{88CD2A42-EE21-4349-B167-EAAE9DA64F73}"/>
              </a:ext>
            </a:extLst>
          </p:cNvPr>
          <p:cNvSpPr/>
          <p:nvPr/>
        </p:nvSpPr>
        <p:spPr>
          <a:xfrm>
            <a:off x="11277600" y="49149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디지털 정보격차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85805-DC0E-4D4D-9968-92094153839F}"/>
              </a:ext>
            </a:extLst>
          </p:cNvPr>
          <p:cNvSpPr txBox="1"/>
          <p:nvPr/>
        </p:nvSpPr>
        <p:spPr>
          <a:xfrm>
            <a:off x="11267738" y="5676900"/>
            <a:ext cx="650609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디지털 정보 에 대한 ‘</a:t>
            </a:r>
            <a:r>
              <a:rPr lang="ko-KR" altLang="en-US" dirty="0" err="1"/>
              <a:t>접근성’으로</a:t>
            </a:r>
            <a:r>
              <a:rPr lang="en-US" altLang="ko-KR" dirty="0"/>
              <a:t>, </a:t>
            </a:r>
            <a:r>
              <a:rPr lang="ko-KR" altLang="en-US" dirty="0"/>
              <a:t>컴퓨터나 모바일 기기의 보유 여부 및 인터넷 사용 가능 여부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기기 이용 능력으로서 ‘</a:t>
            </a:r>
            <a:r>
              <a:rPr lang="ko-KR" altLang="en-US" dirty="0" err="1"/>
              <a:t>역량’으로</a:t>
            </a:r>
            <a:r>
              <a:rPr lang="en-US" altLang="ko-KR" dirty="0"/>
              <a:t>, </a:t>
            </a:r>
            <a:r>
              <a:rPr lang="ko-KR" altLang="en-US" dirty="0"/>
              <a:t>컴퓨터나 모바일 기기의 기본적인 이용 능력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기기뿐만</a:t>
            </a:r>
            <a:r>
              <a:rPr lang="ko-KR" altLang="en-US" dirty="0"/>
              <a:t> 아니라 정보를 포함한 ‘활용’ 정도</a:t>
            </a:r>
            <a:r>
              <a:rPr lang="en-US" altLang="ko-KR" dirty="0"/>
              <a:t>, </a:t>
            </a:r>
            <a:r>
              <a:rPr lang="ko-KR" altLang="en-US" dirty="0"/>
              <a:t>컴퓨터나 모바일 기기를 활용한 인터넷의 ‘양적</a:t>
            </a:r>
            <a:r>
              <a:rPr lang="en-US" altLang="ko-KR" dirty="0"/>
              <a:t>, </a:t>
            </a:r>
            <a:r>
              <a:rPr lang="ko-KR" altLang="en-US" dirty="0"/>
              <a:t>질적 활용 정도’ 또한 중요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마스크 구매 대란에서도 </a:t>
            </a:r>
            <a:r>
              <a:rPr lang="en-US" altLang="ko-KR" dirty="0"/>
              <a:t>60</a:t>
            </a:r>
            <a:r>
              <a:rPr lang="ko-KR" altLang="en-US" dirty="0"/>
              <a:t>대 이상 고령층이 온라인으로 마스크 구매하는 방법을 몰라 장시간 약국 대기</a:t>
            </a:r>
            <a:r>
              <a:rPr lang="en-US" altLang="ko-KR" dirty="0"/>
              <a:t>,</a:t>
            </a:r>
            <a:r>
              <a:rPr lang="ko-KR" altLang="en-US" dirty="0"/>
              <a:t>키오스크를 사용하는 식당이나 카페도 증가</a:t>
            </a:r>
            <a:r>
              <a:rPr lang="en-US" altLang="ko-KR" dirty="0"/>
              <a:t>, </a:t>
            </a:r>
            <a:r>
              <a:rPr lang="ko-KR" altLang="en-US" dirty="0"/>
              <a:t>낯선 용어와 어려운 조작방식</a:t>
            </a:r>
            <a:r>
              <a:rPr lang="en-US" altLang="ko-KR" dirty="0"/>
              <a:t>, </a:t>
            </a:r>
            <a:r>
              <a:rPr lang="ko-KR" altLang="en-US" dirty="0"/>
              <a:t>심리적 부담 디지털화와 무인화로 인한 어려움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장애 여부도 정보격차의 원인</a:t>
            </a:r>
            <a:r>
              <a:rPr lang="en-US" altLang="ko-KR" dirty="0"/>
              <a:t> </a:t>
            </a:r>
            <a:r>
              <a:rPr lang="ko-KR" altLang="en-US" dirty="0"/>
              <a:t>화면 확대나 화면 내 용을 음성으로 안내하는 ‘스크린 리더’</a:t>
            </a:r>
            <a:r>
              <a:rPr lang="en-US" altLang="ko-KR" dirty="0"/>
              <a:t>, </a:t>
            </a:r>
            <a:r>
              <a:rPr lang="ko-KR" altLang="en-US" dirty="0"/>
              <a:t>텍스트 음성변환 기능 등 한정된 영역에서만 기능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문화예술 향유자들에게 있어서도 격차와 불평등을 유발할 수 있는 가능성이 있어</a:t>
            </a:r>
            <a:r>
              <a:rPr lang="en-US" altLang="ko-KR" dirty="0"/>
              <a:t>, </a:t>
            </a:r>
            <a:r>
              <a:rPr lang="ko-KR" altLang="en-US" dirty="0"/>
              <a:t>향후 온</a:t>
            </a:r>
            <a:r>
              <a:rPr lang="en-US" altLang="ko-KR" dirty="0"/>
              <a:t>·</a:t>
            </a:r>
            <a:r>
              <a:rPr lang="ko-KR" altLang="en-US" dirty="0"/>
              <a:t>오프라인 문화예술 향유 양상을 보다 면밀히 파악이 중요</a:t>
            </a:r>
            <a:endParaRPr lang="en-US" altLang="ko-KR" dirty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2-2.</a:t>
            </a:r>
            <a:r>
              <a:rPr lang="ko-KR" altLang="en-US" sz="4000" dirty="0"/>
              <a:t> 생존과 연결되는 디지털 </a:t>
            </a:r>
            <a:r>
              <a:rPr lang="ko-KR" altLang="en-US" sz="4000" dirty="0" err="1"/>
              <a:t>리터러시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2.</a:t>
            </a:r>
            <a:r>
              <a:rPr lang="ko-KR" altLang="en-US" sz="2400" dirty="0"/>
              <a:t> 문화예술 분야의 새로운 위협으로 다가오는 급격한 디지털 전환의 양면성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170" name="Picture 2" descr="코로나19와 디지털 격차(digital divide) &lt; 오피니언 &lt; 기사본문 - 복지타임즈">
            <a:extLst>
              <a:ext uri="{FF2B5EF4-FFF2-40B4-BE49-F238E27FC236}">
                <a16:creationId xmlns:a16="http://schemas.microsoft.com/office/drawing/2014/main" id="{0DFF05FE-5325-44B5-80B4-2D5F4757B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968664"/>
            <a:ext cx="6446930" cy="223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디지털 리터러시를 점검하다 – Sciencetimes">
            <a:extLst>
              <a:ext uri="{FF2B5EF4-FFF2-40B4-BE49-F238E27FC236}">
                <a16:creationId xmlns:a16="http://schemas.microsoft.com/office/drawing/2014/main" id="{67A15EA1-538C-4720-892C-C6E9E362DC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3" r="6126"/>
          <a:stretch/>
        </p:blipFill>
        <p:spPr bwMode="auto">
          <a:xfrm>
            <a:off x="563469" y="7151769"/>
            <a:ext cx="4694331" cy="25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국민 64%, ＂코로나로 교육격차 커졌다＂">
            <a:extLst>
              <a:ext uri="{FF2B5EF4-FFF2-40B4-BE49-F238E27FC236}">
                <a16:creationId xmlns:a16="http://schemas.microsoft.com/office/drawing/2014/main" id="{B81A7D33-AB63-4FD1-92CA-F3301EACE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666" y="7151769"/>
            <a:ext cx="3826106" cy="223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440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63256" y="1942683"/>
            <a:ext cx="65060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윤리적 논란을 일으킬 디지털 창작 활동은 규제는 ‘예술 패러디</a:t>
            </a:r>
            <a:r>
              <a:rPr lang="en-US" altLang="ko-KR" dirty="0"/>
              <a:t>, </a:t>
            </a:r>
            <a:r>
              <a:rPr lang="ko-KR" altLang="en-US" dirty="0"/>
              <a:t>재해석 등과 같은 예술 표현의 자유 침해로 인해</a:t>
            </a:r>
            <a:r>
              <a:rPr lang="en-US" altLang="ko-KR" dirty="0"/>
              <a:t>, </a:t>
            </a:r>
            <a:r>
              <a:rPr lang="ko-KR" altLang="en-US" dirty="0"/>
              <a:t>어떤 규제도 용납되지 않을 것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‘</a:t>
            </a:r>
            <a:r>
              <a:rPr lang="ko-KR" altLang="en-US" dirty="0"/>
              <a:t>온라인 익명성으로 인한 문제를 예방하기 위해 디지털 예술 활동 실명제 도입 어려울 것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디지털 범죄 증가 현상이 사회적으로 중요 한 문제로 대두된 만큼</a:t>
            </a:r>
            <a:r>
              <a:rPr lang="en-US" altLang="ko-KR" dirty="0"/>
              <a:t>, </a:t>
            </a:r>
            <a:r>
              <a:rPr lang="ko-KR" altLang="en-US" dirty="0"/>
              <a:t>예술인들에게도 전통적인 예술 창작활동의 자유나</a:t>
            </a:r>
            <a:r>
              <a:rPr lang="en-US" altLang="ko-KR" dirty="0"/>
              <a:t>, </a:t>
            </a:r>
            <a:r>
              <a:rPr lang="ko-KR" altLang="en-US" dirty="0"/>
              <a:t>익명성의 가치가 다소 보수적인 방향으로 변화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이용자 측면에서의 디지털 범죄에 대한 윤리 의식 제고도 필요하지만</a:t>
            </a:r>
            <a:r>
              <a:rPr lang="en-US" altLang="ko-KR" dirty="0"/>
              <a:t>, </a:t>
            </a:r>
            <a:r>
              <a:rPr lang="ko-KR" altLang="en-US" dirty="0"/>
              <a:t>생산자 측면에서의 예방 윤리 의식 또한 현재보다 높은 수준으로 요구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2573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디지털 윤리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Digital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Transformation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1" hangingPunct="1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모서리가 둥근 직사각형 29">
            <a:extLst>
              <a:ext uri="{FF2B5EF4-FFF2-40B4-BE49-F238E27FC236}">
                <a16:creationId xmlns:a16="http://schemas.microsoft.com/office/drawing/2014/main" id="{88CD2A42-EE21-4349-B167-EAAE9DA64F73}"/>
              </a:ext>
            </a:extLst>
          </p:cNvPr>
          <p:cNvSpPr/>
          <p:nvPr/>
        </p:nvSpPr>
        <p:spPr>
          <a:xfrm>
            <a:off x="11263256" y="50673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종사자 디지털 </a:t>
            </a:r>
            <a:r>
              <a:rPr lang="ko-KR" altLang="en-US" sz="2800" dirty="0" err="1"/>
              <a:t>리터러시</a:t>
            </a:r>
            <a:r>
              <a:rPr lang="ko-KR" altLang="en-US" sz="2800" dirty="0"/>
              <a:t> 요구 증대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85805-DC0E-4D4D-9968-92094153839F}"/>
              </a:ext>
            </a:extLst>
          </p:cNvPr>
          <p:cNvSpPr txBox="1"/>
          <p:nvPr/>
        </p:nvSpPr>
        <p:spPr>
          <a:xfrm>
            <a:off x="11350214" y="5981700"/>
            <a:ext cx="650609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창작자</a:t>
            </a:r>
            <a:r>
              <a:rPr lang="en-US" altLang="ko-KR" dirty="0"/>
              <a:t>·</a:t>
            </a:r>
            <a:r>
              <a:rPr lang="ko-KR" altLang="en-US" dirty="0" err="1"/>
              <a:t>크리에이터들에게도</a:t>
            </a:r>
            <a:r>
              <a:rPr lang="ko-KR" altLang="en-US" dirty="0"/>
              <a:t> 디지털 </a:t>
            </a:r>
            <a:r>
              <a:rPr lang="ko-KR" altLang="en-US" dirty="0" err="1"/>
              <a:t>리터러시가</a:t>
            </a:r>
            <a:r>
              <a:rPr lang="ko-KR" altLang="en-US" dirty="0"/>
              <a:t> 요구 되는 이유는 저 </a:t>
            </a:r>
            <a:r>
              <a:rPr lang="ko-KR" altLang="en-US" dirty="0" err="1"/>
              <a:t>작권</a:t>
            </a:r>
            <a:r>
              <a:rPr lang="en-US" altLang="ko-KR" dirty="0"/>
              <a:t>, </a:t>
            </a:r>
            <a:r>
              <a:rPr lang="ko-KR" altLang="en-US" dirty="0"/>
              <a:t>수익 배분의 </a:t>
            </a:r>
            <a:r>
              <a:rPr lang="ko-KR" altLang="en-US" dirty="0" err="1"/>
              <a:t>문제와도</a:t>
            </a:r>
            <a:r>
              <a:rPr lang="ko-KR" altLang="en-US" dirty="0"/>
              <a:t> 직결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디지털 </a:t>
            </a:r>
            <a:r>
              <a:rPr lang="ko-KR" altLang="en-US" dirty="0" err="1"/>
              <a:t>리터러시가</a:t>
            </a:r>
            <a:r>
              <a:rPr lang="ko-KR" altLang="en-US" dirty="0"/>
              <a:t> 향후 문화예술인의 생존을 결정하는 중요한 요인이 될 것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예술대학 등에서도 전문예술 인 교육과정에 고급 디지털 </a:t>
            </a:r>
            <a:r>
              <a:rPr lang="ko-KR" altLang="en-US" dirty="0" err="1"/>
              <a:t>리터러시</a:t>
            </a:r>
            <a:r>
              <a:rPr lang="ko-KR" altLang="en-US" dirty="0"/>
              <a:t> 교육 비중이 절반 이상을 높아질 것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인공지능</a:t>
            </a:r>
            <a:r>
              <a:rPr lang="en-US" altLang="ko-KR" dirty="0"/>
              <a:t>(AI) </a:t>
            </a:r>
            <a:r>
              <a:rPr lang="ko-KR" altLang="en-US" dirty="0"/>
              <a:t>이미지 생성은 창작자의 의도에 따라 생성될 수 있도록</a:t>
            </a:r>
            <a:r>
              <a:rPr lang="en-US" altLang="ko-KR" dirty="0"/>
              <a:t> </a:t>
            </a:r>
            <a:r>
              <a:rPr lang="ko-KR" altLang="en-US" dirty="0"/>
              <a:t>이미지 빅데이터의 선별</a:t>
            </a:r>
            <a:r>
              <a:rPr lang="en-US" altLang="ko-KR" dirty="0"/>
              <a:t>, </a:t>
            </a:r>
            <a:r>
              <a:rPr lang="ko-KR" altLang="en-US" dirty="0"/>
              <a:t>스타일 변경 및 가중치 변경</a:t>
            </a:r>
            <a:r>
              <a:rPr lang="en-US" altLang="ko-KR" dirty="0"/>
              <a:t>, </a:t>
            </a:r>
            <a:r>
              <a:rPr lang="ko-KR" altLang="en-US" dirty="0"/>
              <a:t>함수 설정 및 알고리즘 설계 등으로 창작 의도의 반영과 개입이 필요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다양한 결과물을 창출할 수 있으며</a:t>
            </a:r>
            <a:r>
              <a:rPr lang="en-US" altLang="ko-KR" dirty="0"/>
              <a:t>, </a:t>
            </a:r>
            <a:r>
              <a:rPr lang="ko-KR" altLang="en-US" dirty="0"/>
              <a:t>무엇보다 축적된 이미지 빅데이터 가 있어야 창의성이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디지털 기술을 이해할 수 있는 역량에 따라</a:t>
            </a:r>
            <a:r>
              <a:rPr lang="en-US" altLang="ko-KR" dirty="0"/>
              <a:t>, </a:t>
            </a:r>
            <a:r>
              <a:rPr lang="ko-KR" altLang="en-US" dirty="0"/>
              <a:t>창작 단계에서도 많은 변화가 있을 것이며 이는 생존 문제와 연관될 것으로 전망</a:t>
            </a:r>
            <a:endParaRPr lang="en-US" altLang="ko-KR" dirty="0"/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2-3. </a:t>
            </a:r>
            <a:r>
              <a:rPr lang="ko-KR" altLang="en-US" sz="4000" dirty="0"/>
              <a:t>문화예술계 디지털 윤리 및 역량 강화 필요성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/>
              <a:t>2.</a:t>
            </a:r>
            <a:r>
              <a:rPr lang="ko-KR" altLang="en-US" sz="2400" dirty="0"/>
              <a:t> 문화예술 분야의 새로운 위협으로 다가오는 급격한 디지털 전환의 양면성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4" name="Picture 2" descr="나라배움터 &gt; 테마과정 &gt; 디지털 아카데미">
            <a:extLst>
              <a:ext uri="{FF2B5EF4-FFF2-40B4-BE49-F238E27FC236}">
                <a16:creationId xmlns:a16="http://schemas.microsoft.com/office/drawing/2014/main" id="{18A29958-B478-4EFA-B980-D4FA1CFFA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33171"/>
            <a:ext cx="5105400" cy="215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디지털 리터러시, 정보를 읽는 능력을 키워라">
            <a:extLst>
              <a:ext uri="{FF2B5EF4-FFF2-40B4-BE49-F238E27FC236}">
                <a16:creationId xmlns:a16="http://schemas.microsoft.com/office/drawing/2014/main" id="{D1787BF7-9A3D-4101-A662-0D00CD927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842" y="1646423"/>
            <a:ext cx="3420877" cy="342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오피니언] 인공지능(A.i), 예술창작의 확장인가 새로운 예술가의 출현인가? - 공병훈 교수 - 뉴스페이퍼">
            <a:extLst>
              <a:ext uri="{FF2B5EF4-FFF2-40B4-BE49-F238E27FC236}">
                <a16:creationId xmlns:a16="http://schemas.microsoft.com/office/drawing/2014/main" id="{B37593C9-BA64-4036-A82C-510BE609A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7241960"/>
            <a:ext cx="4708786" cy="245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AI 저작권 논란] AI 작곡가의 노래, 주인은 누구일까? — Synthesis-Based BioFusion Technology Lab">
            <a:extLst>
              <a:ext uri="{FF2B5EF4-FFF2-40B4-BE49-F238E27FC236}">
                <a16:creationId xmlns:a16="http://schemas.microsoft.com/office/drawing/2014/main" id="{5DEE5018-EE5D-49EB-A659-3EEBBBB0F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586" y="7019732"/>
            <a:ext cx="3643388" cy="272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597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63256" y="2552700"/>
            <a:ext cx="6506099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디지털 콘텐츠에서 큐레이션</a:t>
            </a:r>
            <a:r>
              <a:rPr lang="en-US" altLang="ko-KR" dirty="0"/>
              <a:t>(curation)</a:t>
            </a:r>
            <a:r>
              <a:rPr lang="ko-KR" altLang="en-US" dirty="0"/>
              <a:t>이라고 불리는 ‘맞춤형 </a:t>
            </a:r>
            <a:r>
              <a:rPr lang="ko-KR" altLang="en-US" dirty="0" err="1"/>
              <a:t>서비스’는</a:t>
            </a:r>
            <a:r>
              <a:rPr lang="ko-KR" altLang="en-US" dirty="0"/>
              <a:t> 소비자의 구 매상품과 서비스를 분석하여 전문적인 지식</a:t>
            </a:r>
            <a:r>
              <a:rPr lang="en-US" altLang="ko-KR" dirty="0"/>
              <a:t>, </a:t>
            </a:r>
            <a:r>
              <a:rPr lang="ko-KR" altLang="en-US" dirty="0"/>
              <a:t>고객데이터를 분석을 통한 콘텐츠 추천 및 제공하는 방식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넷플릭스</a:t>
            </a:r>
            <a:r>
              <a:rPr lang="en-US" altLang="ko-KR" dirty="0"/>
              <a:t>, </a:t>
            </a:r>
            <a:r>
              <a:rPr lang="ko-KR" altLang="en-US" dirty="0" err="1"/>
              <a:t>왓챠</a:t>
            </a:r>
            <a:r>
              <a:rPr lang="en-US" altLang="ko-KR" dirty="0"/>
              <a:t>, </a:t>
            </a:r>
            <a:r>
              <a:rPr lang="ko-KR" altLang="en-US" dirty="0" err="1"/>
              <a:t>티빙</a:t>
            </a:r>
            <a:r>
              <a:rPr lang="en-US" altLang="ko-KR" dirty="0"/>
              <a:t>, </a:t>
            </a:r>
            <a:r>
              <a:rPr lang="ko-KR" altLang="en-US" dirty="0"/>
              <a:t>웨이브와 같은 영상 콘텐츠와 스포티파이</a:t>
            </a:r>
            <a:r>
              <a:rPr lang="en-US" altLang="ko-KR" dirty="0"/>
              <a:t>, </a:t>
            </a:r>
            <a:r>
              <a:rPr lang="ko-KR" altLang="en-US" dirty="0"/>
              <a:t>멜론</a:t>
            </a:r>
            <a:r>
              <a:rPr lang="en-US" altLang="ko-KR" dirty="0"/>
              <a:t>, </a:t>
            </a:r>
            <a:r>
              <a:rPr lang="ko-KR" altLang="en-US" dirty="0"/>
              <a:t>지니 등 음악 콘텐츠 서비스가 대표적인 구독경제 디지털 콘텐츠 서비스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OTT </a:t>
            </a:r>
            <a:r>
              <a:rPr lang="ko-KR" altLang="en-US" dirty="0"/>
              <a:t>서비스와 유튜브</a:t>
            </a:r>
            <a:r>
              <a:rPr lang="en-US" altLang="ko-KR" dirty="0"/>
              <a:t>, </a:t>
            </a:r>
            <a:r>
              <a:rPr lang="ko-KR" altLang="en-US" dirty="0"/>
              <a:t>각종 음원 사이트 모두 구독 서비스를 골자로 하고 있고</a:t>
            </a:r>
            <a:r>
              <a:rPr lang="en-US" altLang="ko-KR" dirty="0"/>
              <a:t>, </a:t>
            </a:r>
            <a:r>
              <a:rPr lang="ko-KR" altLang="en-US" dirty="0"/>
              <a:t>최근 오디오 북과 전자책 역시 구독경제를 기반으로 크게 성장하는 추세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오디오 북의 경우 구독자가 가파르게 상승하고 있어 주목 ‘밀리의 </a:t>
            </a:r>
            <a:r>
              <a:rPr lang="ko-KR" altLang="en-US" dirty="0" err="1"/>
              <a:t>서재’는</a:t>
            </a:r>
            <a:r>
              <a:rPr lang="ko-KR" altLang="en-US" dirty="0"/>
              <a:t> </a:t>
            </a:r>
            <a:r>
              <a:rPr lang="ko-KR" altLang="en-US" dirty="0" err="1"/>
              <a:t>오디오북</a:t>
            </a:r>
            <a:r>
              <a:rPr lang="ko-KR" altLang="en-US" dirty="0"/>
              <a:t> 콘텐츠를 도서에만 국한되지 않고 매거진 서비스로 영역이 확장 </a:t>
            </a:r>
            <a:r>
              <a:rPr lang="ko-KR" altLang="en-US" dirty="0" err="1"/>
              <a:t>오디오북</a:t>
            </a:r>
            <a:r>
              <a:rPr lang="ko-KR" altLang="en-US" dirty="0"/>
              <a:t> 플랫폼</a:t>
            </a:r>
            <a:r>
              <a:rPr lang="en-US" altLang="ko-KR" dirty="0"/>
              <a:t>, </a:t>
            </a:r>
            <a:r>
              <a:rPr lang="ko-KR" altLang="en-US" dirty="0"/>
              <a:t>‘윌라</a:t>
            </a:r>
            <a:r>
              <a:rPr lang="en-US" altLang="ko-KR" dirty="0"/>
              <a:t>(</a:t>
            </a:r>
            <a:r>
              <a:rPr lang="en-US" altLang="ko-KR" dirty="0" err="1"/>
              <a:t>Welaaa</a:t>
            </a:r>
            <a:r>
              <a:rPr lang="en-US" altLang="ko-KR" dirty="0"/>
              <a:t>)’</a:t>
            </a:r>
            <a:r>
              <a:rPr lang="ko-KR" altLang="en-US" dirty="0"/>
              <a:t>는 완독형 </a:t>
            </a:r>
            <a:r>
              <a:rPr lang="ko-KR" altLang="en-US" dirty="0" err="1"/>
              <a:t>오디오북으로</a:t>
            </a:r>
            <a:r>
              <a:rPr lang="ko-KR" altLang="en-US" dirty="0"/>
              <a:t> 차별화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오픈갤러리는 일정한 주기마다 작품을 새로 교체하 여 감상할 수 있는 그림 </a:t>
            </a:r>
            <a:r>
              <a:rPr lang="ko-KR" altLang="en-US" dirty="0" err="1"/>
              <a:t>렌탈</a:t>
            </a:r>
            <a:r>
              <a:rPr lang="ko-KR" altLang="en-US" dirty="0"/>
              <a:t> 서비스를 진행하는 기업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‘</a:t>
            </a:r>
            <a:r>
              <a:rPr lang="ko-KR" altLang="en-US" dirty="0" err="1"/>
              <a:t>핀즐’도</a:t>
            </a:r>
            <a:r>
              <a:rPr lang="ko-KR" altLang="en-US" dirty="0"/>
              <a:t> 미술품 구독 서비스</a:t>
            </a:r>
            <a:r>
              <a:rPr lang="en-US" altLang="ko-KR" dirty="0"/>
              <a:t>,</a:t>
            </a:r>
            <a:r>
              <a:rPr lang="ko-KR" altLang="en-US" dirty="0" err="1"/>
              <a:t>큐레이터가</a:t>
            </a:r>
            <a:r>
              <a:rPr lang="ko-KR" altLang="en-US" dirty="0"/>
              <a:t> </a:t>
            </a:r>
            <a:r>
              <a:rPr lang="en-US" altLang="ko-KR" dirty="0"/>
              <a:t>3~6</a:t>
            </a:r>
            <a:r>
              <a:rPr lang="ko-KR" altLang="en-US" dirty="0"/>
              <a:t>개월 단위로 선정한 해외 신진 작가의 작품을 포스터나 프린트물로 제공</a:t>
            </a:r>
            <a:r>
              <a:rPr lang="en-US" altLang="ko-KR" dirty="0"/>
              <a:t> </a:t>
            </a:r>
            <a:r>
              <a:rPr lang="ko-KR" altLang="en-US" dirty="0"/>
              <a:t>국내에 잘 알려지지 않은 외국 작가를 발굴하고 그들의 작품을 서비스한다는 점에서 다 른 미술품 구독서비스와 차별성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624608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문화예술분야의 온라인 구독경제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Digital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Transformation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1" hangingPunct="1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3-1. </a:t>
            </a:r>
            <a:r>
              <a:rPr lang="ko-KR" altLang="en-US" sz="4000" dirty="0"/>
              <a:t>취향 맞춤형 경험</a:t>
            </a:r>
            <a:r>
              <a:rPr lang="en-US" altLang="ko-KR" sz="4000" dirty="0"/>
              <a:t>, </a:t>
            </a:r>
            <a:r>
              <a:rPr lang="ko-KR" altLang="en-US" sz="4000" dirty="0"/>
              <a:t>합리적인 소비 구독경제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3.</a:t>
            </a:r>
            <a:r>
              <a:rPr lang="ko-KR" altLang="en-US" sz="2400" dirty="0"/>
              <a:t>구독경제와 경험경제의 활성화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218" name="Picture 2" descr="오픈갤러리, 유명 작가 그림 3개월단위로 렌탈 - 매일경제">
            <a:extLst>
              <a:ext uri="{FF2B5EF4-FFF2-40B4-BE49-F238E27FC236}">
                <a16:creationId xmlns:a16="http://schemas.microsoft.com/office/drawing/2014/main" id="{FF39D692-2F62-4B56-8A20-90973F0ED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93" y="2095500"/>
            <a:ext cx="4310743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착한 서비스 : 예술 작품도 언택트로 소비하다, 핀즐(PINZLE) | MEDIASK | 미디어SK | SK블로그">
            <a:extLst>
              <a:ext uri="{FF2B5EF4-FFF2-40B4-BE49-F238E27FC236}">
                <a16:creationId xmlns:a16="http://schemas.microsoft.com/office/drawing/2014/main" id="{E1D94B26-73A9-451A-8C5D-B14E3F6B2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892" y="7208417"/>
            <a:ext cx="3531099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2년간 283억원 꽂힌 '밀리의 서재' - 머니투데이">
            <a:extLst>
              <a:ext uri="{FF2B5EF4-FFF2-40B4-BE49-F238E27FC236}">
                <a16:creationId xmlns:a16="http://schemas.microsoft.com/office/drawing/2014/main" id="{F7BF85D0-615C-4A3C-AE94-63F8C6ADE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095500"/>
            <a:ext cx="3433791" cy="2749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오디오북 서비스 `윌라 오디오북` 135억 시리즈B 투자 유치 - 매일경제">
            <a:extLst>
              <a:ext uri="{FF2B5EF4-FFF2-40B4-BE49-F238E27FC236}">
                <a16:creationId xmlns:a16="http://schemas.microsoft.com/office/drawing/2014/main" id="{6CFC9D09-19A1-4413-B176-A9968A1DB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93" y="7105859"/>
            <a:ext cx="3657600" cy="243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515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63256" y="2171700"/>
            <a:ext cx="6506099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경험경제는 역사적으로 기술이 발달하면서 새로운 신제품에 대한 차별성이 많이 줄어들고 제품 기능 자체의 경쟁력 을 따지기 어려운 상황에서</a:t>
            </a:r>
            <a:r>
              <a:rPr lang="en-US" altLang="ko-KR" dirty="0"/>
              <a:t>, ‘</a:t>
            </a:r>
            <a:r>
              <a:rPr lang="ko-KR" altLang="en-US" dirty="0"/>
              <a:t>특별하고 차별화된’ 경험과 서비스를 제공함으로써 구매로 이어가는 전략에서부터 시작하며 사용된 개념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제품 구매 자체보다 구매로 이어지는 ‘경험과 </a:t>
            </a:r>
            <a:r>
              <a:rPr lang="ko-KR" altLang="en-US" dirty="0" err="1"/>
              <a:t>변화’에</a:t>
            </a:r>
            <a:r>
              <a:rPr lang="ko-KR" altLang="en-US" dirty="0"/>
              <a:t> 중점을 두고 있으며</a:t>
            </a:r>
            <a:r>
              <a:rPr lang="en-US" altLang="ko-KR" dirty="0"/>
              <a:t>, </a:t>
            </a:r>
            <a:r>
              <a:rPr lang="ko-KR" altLang="en-US" dirty="0"/>
              <a:t>이에 사람들은 상품에 담겨있는 ‘감성과 </a:t>
            </a:r>
            <a:r>
              <a:rPr lang="ko-KR" altLang="en-US" dirty="0" err="1"/>
              <a:t>가치’를</a:t>
            </a:r>
            <a:r>
              <a:rPr lang="ko-KR" altLang="en-US" dirty="0"/>
              <a:t> 구매</a:t>
            </a:r>
            <a:r>
              <a:rPr lang="en-US" altLang="ko-KR" dirty="0"/>
              <a:t>,</a:t>
            </a:r>
            <a:r>
              <a:rPr lang="ko-KR" altLang="en-US" dirty="0"/>
              <a:t> 제품 혹은 서비스에 맞는 ‘</a:t>
            </a:r>
            <a:r>
              <a:rPr lang="ko-KR" altLang="en-US" dirty="0" err="1"/>
              <a:t>스토리텔링’에</a:t>
            </a:r>
            <a:r>
              <a:rPr lang="ko-KR" altLang="en-US" dirty="0"/>
              <a:t> 집중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경험경제는 </a:t>
            </a:r>
            <a:r>
              <a:rPr lang="en-US" altLang="ko-KR" dirty="0"/>
              <a:t>AI, </a:t>
            </a:r>
            <a:r>
              <a:rPr lang="ko-KR" altLang="en-US" dirty="0"/>
              <a:t>빅데이터 기반 개인화된 맞춤형 서비스 기술과 </a:t>
            </a:r>
            <a:r>
              <a:rPr lang="en-US" altLang="ko-KR" dirty="0"/>
              <a:t>SNS </a:t>
            </a:r>
            <a:r>
              <a:rPr lang="ko-KR" altLang="en-US" dirty="0"/>
              <a:t>이용 확산을 통해 문화예술분야에서 확장 진행 중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개인의 취향을 반영한 맞춤형 분석으로 콘텐츠 큐 </a:t>
            </a:r>
            <a:r>
              <a:rPr lang="ko-KR" altLang="en-US" dirty="0" err="1"/>
              <a:t>레이션을</a:t>
            </a:r>
            <a:r>
              <a:rPr lang="ko-KR" altLang="en-US" dirty="0"/>
              <a:t> 제공</a:t>
            </a:r>
            <a:r>
              <a:rPr lang="en-US" altLang="ko-KR" dirty="0"/>
              <a:t>, </a:t>
            </a:r>
            <a:r>
              <a:rPr lang="ko-KR" altLang="en-US" dirty="0"/>
              <a:t>개인의 기분이나 선호에 맞는 음악과 영화를 추천해 필요한 상품이나 서비스를 먼저 제안</a:t>
            </a:r>
            <a:r>
              <a:rPr lang="en-US" altLang="ko-KR" dirty="0"/>
              <a:t>,</a:t>
            </a:r>
            <a:r>
              <a:rPr lang="ko-KR" altLang="en-US" dirty="0"/>
              <a:t>디자인 적인 요소와 담고 있는 가치까지 꼼꼼하게 살핌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소셜 문화를 활용하고</a:t>
            </a:r>
            <a:r>
              <a:rPr lang="en-US" altLang="ko-KR" dirty="0"/>
              <a:t>, </a:t>
            </a:r>
            <a:r>
              <a:rPr lang="ko-KR" altLang="en-US" dirty="0"/>
              <a:t>빅데이터와 </a:t>
            </a:r>
            <a:r>
              <a:rPr lang="ko-KR" altLang="en-US" dirty="0" err="1"/>
              <a:t>인공지</a:t>
            </a:r>
            <a:r>
              <a:rPr lang="ko-KR" altLang="en-US" dirty="0"/>
              <a:t> 능을 기반으로 한 분석을 통해 문화 활동을 추천</a:t>
            </a:r>
            <a:r>
              <a:rPr lang="en-US" altLang="ko-KR" dirty="0"/>
              <a:t>, MZ </a:t>
            </a:r>
            <a:r>
              <a:rPr lang="ko-KR" altLang="en-US" dirty="0"/>
              <a:t>세대의 자기주도형 모임 방식 선호 경향</a:t>
            </a:r>
            <a:r>
              <a:rPr lang="en-US" altLang="ko-KR" dirty="0"/>
              <a:t>, </a:t>
            </a:r>
            <a:r>
              <a:rPr lang="ko-KR" altLang="en-US" dirty="0"/>
              <a:t>리미티드 에디션 향유</a:t>
            </a:r>
            <a:r>
              <a:rPr lang="en-US" altLang="ko-KR" dirty="0"/>
              <a:t>, </a:t>
            </a:r>
            <a:r>
              <a:rPr lang="ko-KR" altLang="en-US" dirty="0"/>
              <a:t>패키지 문화 등 새로운 개념이 문화예술분야로 확장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자신의 취향과 문화를 즐기기 위한 </a:t>
            </a:r>
            <a:r>
              <a:rPr lang="en-US" altLang="ko-KR" dirty="0"/>
              <a:t>MZ</a:t>
            </a:r>
            <a:r>
              <a:rPr lang="ko-KR" altLang="en-US" dirty="0"/>
              <a:t>세대의 </a:t>
            </a:r>
            <a:r>
              <a:rPr lang="en-US" altLang="ko-KR" dirty="0"/>
              <a:t>'</a:t>
            </a:r>
            <a:r>
              <a:rPr lang="ko-KR" altLang="en-US" dirty="0"/>
              <a:t>살롱문화 활성화</a:t>
            </a:r>
            <a:r>
              <a:rPr lang="en-US" altLang="ko-KR" dirty="0"/>
              <a:t>'</a:t>
            </a:r>
            <a:r>
              <a:rPr lang="ko-KR" altLang="en-US" dirty="0"/>
              <a:t>도 인기 있는 트렌드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경험경제로 인한 디지털 전환 비용에 대한 부담을 예술가들 개인이 부담 하는 구조로 지원이 필요한 상황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경험경제의 부상으로 아티스트와 소통하며 브랜드에 새로움과 독창성을 부여 하는 브랜드와 아티스트의 예술적 협업 증가예상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비디오</a:t>
            </a:r>
            <a:r>
              <a:rPr lang="en-US" altLang="ko-KR" dirty="0"/>
              <a:t>, </a:t>
            </a:r>
            <a:r>
              <a:rPr lang="ko-KR" altLang="en-US" dirty="0"/>
              <a:t>영화</a:t>
            </a:r>
            <a:r>
              <a:rPr lang="en-US" altLang="ko-KR" dirty="0"/>
              <a:t>, </a:t>
            </a:r>
            <a:r>
              <a:rPr lang="ko-KR" altLang="en-US" dirty="0"/>
              <a:t>컴퓨터 등의 도구를 사용한 예술인 미디어아트를 활용하여 관객과의 상호작용을 이끄는 오프라인 매장의 체험형 전시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4097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경험의 가치를 구매하는 경험경제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3-2. </a:t>
            </a:r>
            <a:r>
              <a:rPr lang="ko-KR" altLang="en-US" sz="4000" dirty="0"/>
              <a:t>경험의 가치</a:t>
            </a:r>
            <a:r>
              <a:rPr lang="en-US" altLang="ko-KR" sz="4000" dirty="0"/>
              <a:t>, </a:t>
            </a:r>
            <a:r>
              <a:rPr lang="ko-KR" altLang="en-US" sz="4000" dirty="0"/>
              <a:t>경험경제에 대비 해야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3.</a:t>
            </a:r>
            <a:r>
              <a:rPr lang="ko-KR" altLang="en-US" sz="2400" dirty="0"/>
              <a:t>구독경제와 경험경제의 활성화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42" name="Picture 2" descr="왜 사용자를 생각해야하는가?">
            <a:extLst>
              <a:ext uri="{FF2B5EF4-FFF2-40B4-BE49-F238E27FC236}">
                <a16:creationId xmlns:a16="http://schemas.microsoft.com/office/drawing/2014/main" id="{9E8C8254-3B70-4F52-8336-7F37D407F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45" y="1817053"/>
            <a:ext cx="5061797" cy="277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Digital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Transformation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1" hangingPunct="1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44" name="Picture 4" descr="비즈니스 전략] 경험경제 시대의 기업전략 - 미래의 핵심, 소비자 경험을 잡아라 - - YouTube">
            <a:extLst>
              <a:ext uri="{FF2B5EF4-FFF2-40B4-BE49-F238E27FC236}">
                <a16:creationId xmlns:a16="http://schemas.microsoft.com/office/drawing/2014/main" id="{690879A1-5FDF-43E4-99BE-F9A4C0403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98" y="2019299"/>
            <a:ext cx="3965188" cy="222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비즈 트렌드] 살롱이 북적인다! 청년들이 살롱 문화에 집중하는 이유는? - 효성FMS 뉴스룸">
            <a:extLst>
              <a:ext uri="{FF2B5EF4-FFF2-40B4-BE49-F238E27FC236}">
                <a16:creationId xmlns:a16="http://schemas.microsoft.com/office/drawing/2014/main" id="{9704FF5B-DA30-480D-BC05-C12C940CB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956" y="7427692"/>
            <a:ext cx="7098278" cy="245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밀레니얼, 살롱을 찾다">
            <a:extLst>
              <a:ext uri="{FF2B5EF4-FFF2-40B4-BE49-F238E27FC236}">
                <a16:creationId xmlns:a16="http://schemas.microsoft.com/office/drawing/2014/main" id="{2C8721E8-A740-44E6-A8D7-EC500CFC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55" y="4910505"/>
            <a:ext cx="3116558" cy="205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멀티캠퍼스 - [직장인 트렌드_살롱문화] 문화적 취향을 공유하는 사람들 간의 오프라인 커뮤니티 문화... | Facebook">
            <a:extLst>
              <a:ext uri="{FF2B5EF4-FFF2-40B4-BE49-F238E27FC236}">
                <a16:creationId xmlns:a16="http://schemas.microsoft.com/office/drawing/2014/main" id="{9E48D49C-6537-4D41-B024-88E05A39F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659" y="4590183"/>
            <a:ext cx="2546777" cy="254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787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63256" y="2171700"/>
            <a:ext cx="6506099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‘물질적 </a:t>
            </a:r>
            <a:r>
              <a:rPr lang="ko-KR" altLang="en-US" dirty="0" err="1"/>
              <a:t>부’보다</a:t>
            </a:r>
            <a:r>
              <a:rPr lang="ko-KR" altLang="en-US" dirty="0"/>
              <a:t> ‘</a:t>
            </a:r>
            <a:r>
              <a:rPr lang="ko-KR" altLang="en-US" dirty="0" err="1"/>
              <a:t>건강’을</a:t>
            </a:r>
            <a:r>
              <a:rPr lang="ko-KR" altLang="en-US" dirty="0"/>
              <a:t> 추구하는 소비자들의 가치 변화가 소비 패턴 변화 </a:t>
            </a:r>
            <a:r>
              <a:rPr lang="en-US" altLang="ko-KR" dirty="0"/>
              <a:t> </a:t>
            </a:r>
            <a:r>
              <a:rPr lang="ko-KR" altLang="en-US" dirty="0"/>
              <a:t>면역력을 유지하는 건강한 다이어트</a:t>
            </a:r>
            <a:r>
              <a:rPr lang="en-US" altLang="ko-KR" dirty="0"/>
              <a:t>, </a:t>
            </a:r>
            <a:r>
              <a:rPr lang="ko-KR" altLang="en-US" dirty="0"/>
              <a:t>사회적 거리두기로 인한 ‘</a:t>
            </a:r>
            <a:r>
              <a:rPr lang="ko-KR" altLang="en-US" dirty="0" err="1"/>
              <a:t>집콕</a:t>
            </a:r>
            <a:r>
              <a:rPr lang="ko-KR" altLang="en-US" dirty="0"/>
              <a:t>’ 생활을 보다 풍성하게 해주는 상품들이 출시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‘</a:t>
            </a:r>
            <a:r>
              <a:rPr lang="ko-KR" altLang="en-US" dirty="0"/>
              <a:t>건강’</a:t>
            </a:r>
            <a:r>
              <a:rPr lang="en-US" altLang="ko-KR" dirty="0"/>
              <a:t>, ‘</a:t>
            </a:r>
            <a:r>
              <a:rPr lang="ko-KR" altLang="en-US" dirty="0"/>
              <a:t>면역’</a:t>
            </a:r>
            <a:r>
              <a:rPr lang="en-US" altLang="ko-KR" dirty="0"/>
              <a:t>, ‘</a:t>
            </a:r>
            <a:r>
              <a:rPr lang="ko-KR" altLang="en-US" dirty="0" err="1"/>
              <a:t>안전’이</a:t>
            </a:r>
            <a:r>
              <a:rPr lang="ko-KR" altLang="en-US" dirty="0"/>
              <a:t> 주요 키워드로 자리 잡음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환경에 대한 관심도 높아지면서 동물복지 식 품과 친환경 식품은 물론</a:t>
            </a:r>
            <a:r>
              <a:rPr lang="en-US" altLang="ko-KR" dirty="0"/>
              <a:t>, </a:t>
            </a:r>
            <a:r>
              <a:rPr lang="ko-KR" altLang="en-US" dirty="0"/>
              <a:t>환경오염과 자원 낭비 등을 고려한 대체식품의 필요성이 대두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식품 업계에서도 기존에 지속적으로 논의되어 왔지만 크게 주목받지 못했던 비유전자변형식품</a:t>
            </a:r>
            <a:r>
              <a:rPr lang="en-US" altLang="ko-KR" dirty="0"/>
              <a:t>(Non-GMO)</a:t>
            </a:r>
            <a:r>
              <a:rPr lang="ko-KR" altLang="en-US" dirty="0"/>
              <a:t>이나 천연 재료</a:t>
            </a:r>
            <a:r>
              <a:rPr lang="en-US" altLang="ko-KR" dirty="0"/>
              <a:t>, </a:t>
            </a:r>
            <a:r>
              <a:rPr lang="ko-KR" altLang="en-US" dirty="0" err="1"/>
              <a:t>무첨가</a:t>
            </a:r>
            <a:r>
              <a:rPr lang="ko-KR" altLang="en-US" dirty="0"/>
              <a:t> 식품</a:t>
            </a:r>
            <a:r>
              <a:rPr lang="en-US" altLang="ko-KR" dirty="0"/>
              <a:t>·</a:t>
            </a:r>
            <a:r>
              <a:rPr lang="ko-KR" altLang="en-US" dirty="0"/>
              <a:t>소재가 크게 관심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기존에는 대다수가 건강을 이유로 선택했지만</a:t>
            </a:r>
            <a:r>
              <a:rPr lang="en-US" altLang="ko-KR" dirty="0"/>
              <a:t>, </a:t>
            </a:r>
            <a:r>
              <a:rPr lang="ko-KR" altLang="en-US" dirty="0"/>
              <a:t>지금은 환경적 측면에서 가치소비로서 친환경 식품이나 동물복지 식품을 고려하는 소비자가 </a:t>
            </a:r>
            <a:r>
              <a:rPr lang="ko-KR" altLang="en-US" dirty="0" err="1"/>
              <a:t>많아짐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안전하게 일상을 살아가는 것에 대한 가치가 점점 </a:t>
            </a:r>
            <a:r>
              <a:rPr lang="ko-KR" altLang="en-US" dirty="0" err="1"/>
              <a:t>높아고</a:t>
            </a:r>
            <a:r>
              <a:rPr lang="ko-KR" altLang="en-US" dirty="0"/>
              <a:t> 사람들은 재난 상황에 적극적으로 대비하고 안심할 수 있는 일상을 위한 제품과 서비스를 더욱 선호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대만 초소형 블루투스 체온계</a:t>
            </a:r>
            <a:r>
              <a:rPr lang="en-US" altLang="ko-KR" dirty="0"/>
              <a:t>: </a:t>
            </a:r>
            <a:r>
              <a:rPr lang="ko-KR" altLang="en-US" dirty="0"/>
              <a:t>우표 크기 </a:t>
            </a:r>
            <a:r>
              <a:rPr lang="en-US" altLang="ko-KR" dirty="0"/>
              <a:t>3g </a:t>
            </a:r>
            <a:r>
              <a:rPr lang="ko-KR" altLang="en-US" dirty="0"/>
              <a:t>체온계로 </a:t>
            </a:r>
            <a:r>
              <a:rPr lang="en-US" altLang="ko-KR" dirty="0"/>
              <a:t>24</a:t>
            </a:r>
            <a:r>
              <a:rPr lang="ko-KR" altLang="en-US" dirty="0"/>
              <a:t>시간 밀착 체크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일본 터치리스 제품</a:t>
            </a:r>
            <a:r>
              <a:rPr lang="en-US" altLang="ko-KR" dirty="0"/>
              <a:t>: </a:t>
            </a:r>
            <a:r>
              <a:rPr lang="ko-KR" altLang="en-US" dirty="0"/>
              <a:t>초정밀 센서를 이용한 </a:t>
            </a:r>
            <a:r>
              <a:rPr lang="ko-KR" altLang="en-US" dirty="0" err="1"/>
              <a:t>비접촉</a:t>
            </a:r>
            <a:r>
              <a:rPr lang="ko-KR" altLang="en-US" dirty="0"/>
              <a:t> 방식 확대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멕시코 인공나무 ‘</a:t>
            </a:r>
            <a:r>
              <a:rPr lang="ko-KR" altLang="en-US" dirty="0" err="1"/>
              <a:t>바이오어번</a:t>
            </a:r>
            <a:r>
              <a:rPr lang="ko-KR" altLang="en-US" dirty="0"/>
              <a:t>’</a:t>
            </a:r>
            <a:r>
              <a:rPr lang="en-US" altLang="ko-KR" dirty="0"/>
              <a:t>: </a:t>
            </a:r>
            <a:r>
              <a:rPr lang="ko-KR" altLang="en-US" dirty="0"/>
              <a:t>해초 추출 세포의 자연 광합성 기능으로 공기 정화하는 기술 개발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스페인 무인 이동식 방역 로봇 ‘</a:t>
            </a:r>
            <a:r>
              <a:rPr lang="ko-KR" altLang="en-US" dirty="0" err="1"/>
              <a:t>젠조</a:t>
            </a:r>
            <a:r>
              <a:rPr lang="ko-KR" altLang="en-US" dirty="0"/>
              <a:t>’</a:t>
            </a:r>
            <a:r>
              <a:rPr lang="en-US" altLang="ko-KR" dirty="0"/>
              <a:t>: </a:t>
            </a:r>
            <a:r>
              <a:rPr lang="ko-KR" altLang="en-US" dirty="0"/>
              <a:t>바이러스 </a:t>
            </a:r>
            <a:r>
              <a:rPr lang="en-US" altLang="ko-KR" dirty="0"/>
              <a:t>99.99% </a:t>
            </a:r>
            <a:r>
              <a:rPr lang="ko-KR" altLang="en-US" dirty="0"/>
              <a:t>차단하는 친환경적 제품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프랑스 자전거 에어백 ‘</a:t>
            </a:r>
            <a:r>
              <a:rPr lang="ko-KR" altLang="en-US" dirty="0" err="1"/>
              <a:t>비세이프</a:t>
            </a:r>
            <a:r>
              <a:rPr lang="ko-KR" altLang="en-US" dirty="0"/>
              <a:t>’</a:t>
            </a:r>
            <a:r>
              <a:rPr lang="en-US" altLang="ko-KR" dirty="0"/>
              <a:t>, </a:t>
            </a:r>
            <a:r>
              <a:rPr lang="ko-KR" altLang="en-US" dirty="0"/>
              <a:t>세계 최초 자전거 에어백 출시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이집트 </a:t>
            </a:r>
            <a:r>
              <a:rPr lang="en-US" altLang="ko-KR" dirty="0"/>
              <a:t>AD </a:t>
            </a:r>
            <a:r>
              <a:rPr lang="ko-KR" altLang="en-US" dirty="0"/>
              <a:t>주사기</a:t>
            </a:r>
            <a:r>
              <a:rPr lang="en-US" altLang="ko-KR" dirty="0"/>
              <a:t>: </a:t>
            </a:r>
            <a:r>
              <a:rPr lang="ko-KR" altLang="en-US" dirty="0"/>
              <a:t>세계 최대 </a:t>
            </a:r>
            <a:r>
              <a:rPr lang="en-US" altLang="ko-KR" dirty="0"/>
              <a:t>C</a:t>
            </a:r>
            <a:r>
              <a:rPr lang="ko-KR" altLang="en-US" dirty="0"/>
              <a:t>형 간염 보균자 국가</a:t>
            </a:r>
            <a:r>
              <a:rPr lang="en-US" altLang="ko-KR" dirty="0"/>
              <a:t>, </a:t>
            </a:r>
            <a:r>
              <a:rPr lang="ko-KR" altLang="en-US" dirty="0"/>
              <a:t>재사용 차단과 의료진 보호</a:t>
            </a: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4097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건강과 안전의 비즈니스 확대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4-1. </a:t>
            </a:r>
            <a:r>
              <a:rPr lang="ko-KR" altLang="en-US" sz="4000" dirty="0"/>
              <a:t>안전 제일</a:t>
            </a:r>
            <a:r>
              <a:rPr lang="en-US" altLang="ko-KR" sz="4000" dirty="0"/>
              <a:t>, </a:t>
            </a:r>
            <a:r>
              <a:rPr lang="ko-KR" altLang="en-US" sz="4000" dirty="0"/>
              <a:t>건강 우선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4.</a:t>
            </a:r>
            <a:r>
              <a:rPr lang="ko-KR" altLang="en-US" sz="2400" dirty="0"/>
              <a:t>건강하고 안전한 불편의 일상화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Health Care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Safety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1" hangingPunct="1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6" name="Picture 2" descr="Developer of Temp Pal smart thermometer scores $1M in Pre-Series A round |  MobiHealthNews">
            <a:extLst>
              <a:ext uri="{FF2B5EF4-FFF2-40B4-BE49-F238E27FC236}">
                <a16:creationId xmlns:a16="http://schemas.microsoft.com/office/drawing/2014/main" id="{AC306414-AAE1-4038-AC4B-323FED35D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749" y="1741749"/>
            <a:ext cx="4036622" cy="228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친환경 유망 트렌드 BiomeTech 해초 인공나무 바이오 어반 - Science tech">
            <a:extLst>
              <a:ext uri="{FF2B5EF4-FFF2-40B4-BE49-F238E27FC236}">
                <a16:creationId xmlns:a16="http://schemas.microsoft.com/office/drawing/2014/main" id="{7CD9A851-4022-48D7-9571-7CC8B2284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572109"/>
            <a:ext cx="4591537" cy="249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병원을 지키는 방역 로봇, 젠조 - YouTube">
            <a:extLst>
              <a:ext uri="{FF2B5EF4-FFF2-40B4-BE49-F238E27FC236}">
                <a16:creationId xmlns:a16="http://schemas.microsoft.com/office/drawing/2014/main" id="{FD102B41-A4A8-40D1-96D9-DE28AD294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92" y="6817968"/>
            <a:ext cx="3676108" cy="205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바이크용에어백' 태그의 글 목록">
            <a:extLst>
              <a:ext uri="{FF2B5EF4-FFF2-40B4-BE49-F238E27FC236}">
                <a16:creationId xmlns:a16="http://schemas.microsoft.com/office/drawing/2014/main" id="{73BF22B7-C15D-471A-9578-D5DC01872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649" y="6552105"/>
            <a:ext cx="4214648" cy="237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31D8D6-F6A2-40FC-AD37-644FE0433465}"/>
              </a:ext>
            </a:extLst>
          </p:cNvPr>
          <p:cNvSpPr txBox="1"/>
          <p:nvPr/>
        </p:nvSpPr>
        <p:spPr>
          <a:xfrm>
            <a:off x="1458310" y="4130047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블루투스 체온계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69DB84-A794-40F8-9538-133D4AF6517D}"/>
              </a:ext>
            </a:extLst>
          </p:cNvPr>
          <p:cNvSpPr txBox="1"/>
          <p:nvPr/>
        </p:nvSpPr>
        <p:spPr>
          <a:xfrm>
            <a:off x="6781657" y="4067502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해초를 이용한 인공나무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2C2DAB-EF1B-45C8-B7B4-93E2B8D4AFE4}"/>
              </a:ext>
            </a:extLst>
          </p:cNvPr>
          <p:cNvSpPr txBox="1"/>
          <p:nvPr/>
        </p:nvSpPr>
        <p:spPr>
          <a:xfrm>
            <a:off x="1200692" y="9098023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무인 이동식 방역로봇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FB4DDE-F2AC-45E9-B40C-78772C29F0ED}"/>
              </a:ext>
            </a:extLst>
          </p:cNvPr>
          <p:cNvSpPr txBox="1"/>
          <p:nvPr/>
        </p:nvSpPr>
        <p:spPr>
          <a:xfrm>
            <a:off x="7488546" y="9159057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자전거 에어백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비세이프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674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279804"/>
            <a:ext cx="6506099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‘코로나</a:t>
            </a:r>
            <a:r>
              <a:rPr lang="en-US" altLang="ko-KR" dirty="0"/>
              <a:t>19 </a:t>
            </a:r>
            <a:r>
              <a:rPr lang="ko-KR" altLang="en-US" dirty="0"/>
              <a:t>확산 조짐이 본격화되자 전 세계가 생존의 위협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생존과 안전에 대한 가장 일차적인 욕구가 인간의 최상위 욕구로 떠오르는</a:t>
            </a:r>
            <a:r>
              <a:rPr lang="en-US" altLang="ko-KR" dirty="0"/>
              <a:t>, </a:t>
            </a:r>
            <a:r>
              <a:rPr lang="ko-KR" altLang="en-US" dirty="0"/>
              <a:t>이른바 ‘역</a:t>
            </a:r>
            <a:r>
              <a:rPr lang="en-US" altLang="ko-KR" dirty="0"/>
              <a:t>(</a:t>
            </a:r>
            <a:r>
              <a:rPr lang="ko-KR" altLang="en-US" dirty="0"/>
              <a:t>逆</a:t>
            </a:r>
            <a:r>
              <a:rPr lang="en-US" altLang="ko-KR" dirty="0"/>
              <a:t>)</a:t>
            </a:r>
            <a:r>
              <a:rPr lang="ko-KR" altLang="en-US" dirty="0" err="1"/>
              <a:t>매슬로우</a:t>
            </a:r>
            <a:r>
              <a:rPr lang="ko-KR" altLang="en-US" dirty="0"/>
              <a:t> </a:t>
            </a:r>
            <a:r>
              <a:rPr lang="ko-KR" altLang="en-US" dirty="0" err="1"/>
              <a:t>현상’이</a:t>
            </a:r>
            <a:r>
              <a:rPr lang="ko-KR" altLang="en-US" dirty="0"/>
              <a:t> 나타남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사람들은 생필품을 사재기 하는 진풍경이 </a:t>
            </a:r>
            <a:r>
              <a:rPr lang="ko-KR" altLang="en-US" dirty="0" err="1"/>
              <a:t>펼쳐지</a:t>
            </a:r>
            <a:r>
              <a:rPr lang="ko-KR" altLang="en-US" dirty="0"/>
              <a:t> 고</a:t>
            </a:r>
            <a:r>
              <a:rPr lang="en-US" altLang="ko-KR" dirty="0"/>
              <a:t>, </a:t>
            </a:r>
            <a:r>
              <a:rPr lang="ko-KR" altLang="en-US" dirty="0"/>
              <a:t>미국의 총기 판매량이 급증하는 등 평범한 일상의 불안정화는 람들이 가진 가치의 최우선순위가 ‘안전’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휴식의 가치에 대한 인식 변화</a:t>
            </a:r>
            <a:r>
              <a:rPr lang="en-US" altLang="ko-KR" dirty="0"/>
              <a:t>,</a:t>
            </a:r>
            <a:r>
              <a:rPr lang="ko-KR" altLang="en-US" dirty="0"/>
              <a:t> 일과 삶의 균형</a:t>
            </a:r>
            <a:r>
              <a:rPr lang="en-US" altLang="ko-KR" dirty="0"/>
              <a:t>(Work and Life Balance)</a:t>
            </a:r>
            <a:r>
              <a:rPr lang="ko-KR" altLang="en-US" dirty="0"/>
              <a:t>에 대해 관심이 높아져 온 변화의 연장선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코로나 종식 이후에도 바이러스에 대한 두려움은 계속 내재되어</a:t>
            </a:r>
            <a:r>
              <a:rPr lang="en-US" altLang="ko-KR" dirty="0"/>
              <a:t>, </a:t>
            </a:r>
            <a:r>
              <a:rPr lang="ko-KR" altLang="en-US" dirty="0"/>
              <a:t>보다 더 위생적이고 안전하고 쾌적한 공간을 선호하는 흐름은 지속될 것이라는 전망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공연장과 전시장 등의 사회적 거리두기를 고려한 리모델링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문화공간으로서 ‘야외 </a:t>
            </a:r>
            <a:r>
              <a:rPr lang="ko-KR" altLang="en-US" dirty="0" err="1"/>
              <a:t>공간’이</a:t>
            </a:r>
            <a:r>
              <a:rPr lang="ko-KR" altLang="en-US" dirty="0"/>
              <a:t> 재발견 되고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공연장의 안전과 위생 관리 강화 및 인식 개선을 위한 다양한 활동들이 필요</a:t>
            </a: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4097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안전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휴식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공간의 재발견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4-2. </a:t>
            </a:r>
            <a:r>
              <a:rPr lang="ko-KR" altLang="en-US" sz="4000" dirty="0"/>
              <a:t>안전한 환경과 휴식에 대한 가치 변화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4.</a:t>
            </a:r>
            <a:r>
              <a:rPr lang="ko-KR" altLang="en-US" sz="2400" dirty="0"/>
              <a:t>건강하고 안전한 불편의 일상화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Work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Life Balance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eaLnBrk="1" latinLnBrk="1" hangingPunct="1"/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292" name="Picture 4" descr="매슬로의 욕구단계설 (Maslow's hierarchy of needs) - 크리스천 라이프 - 에듀 라이프">
            <a:extLst>
              <a:ext uri="{FF2B5EF4-FFF2-40B4-BE49-F238E27FC236}">
                <a16:creationId xmlns:a16="http://schemas.microsoft.com/office/drawing/2014/main" id="{370CFA4F-35EA-4C5C-96F0-9FD681E1F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36" y="1370309"/>
            <a:ext cx="4572000" cy="304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4 Steps To Improve Your Work-life Balance">
            <a:extLst>
              <a:ext uri="{FF2B5EF4-FFF2-40B4-BE49-F238E27FC236}">
                <a16:creationId xmlns:a16="http://schemas.microsoft.com/office/drawing/2014/main" id="{7F4A7B91-B021-4BCA-B6CC-BA330D984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886" y="6743700"/>
            <a:ext cx="3429000" cy="228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프랑스인의 사재기 현상을 보며… - 브라보 마이 라이프">
            <a:extLst>
              <a:ext uri="{FF2B5EF4-FFF2-40B4-BE49-F238E27FC236}">
                <a16:creationId xmlns:a16="http://schemas.microsoft.com/office/drawing/2014/main" id="{02FC5FA4-FB9C-4FCB-A420-2516E3FE2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975" y="1693672"/>
            <a:ext cx="3886821" cy="291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문화스케치] 멋진 옥상정원에서 연극을 본다면?…'수현재 10분 극장' &lt; 뉴스 &lt; 문화 &lt; 기사본문 - 문화뉴스">
            <a:extLst>
              <a:ext uri="{FF2B5EF4-FFF2-40B4-BE49-F238E27FC236}">
                <a16:creationId xmlns:a16="http://schemas.microsoft.com/office/drawing/2014/main" id="{071BDE96-98CF-493E-8B84-A76CCAF87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99" y="6994770"/>
            <a:ext cx="4074721" cy="228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5E662E-483B-4BC3-B8EE-413AE6A46940}"/>
              </a:ext>
            </a:extLst>
          </p:cNvPr>
          <p:cNvSpPr txBox="1"/>
          <p:nvPr/>
        </p:nvSpPr>
        <p:spPr>
          <a:xfrm>
            <a:off x="995855" y="9456146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옥상 정원에서의 연극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A5B457-E567-4F38-89EE-B0901F317FE2}"/>
              </a:ext>
            </a:extLst>
          </p:cNvPr>
          <p:cNvSpPr txBox="1"/>
          <p:nvPr/>
        </p:nvSpPr>
        <p:spPr>
          <a:xfrm>
            <a:off x="7269587" y="4759968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물품 사재기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FD344F-2030-4E96-9F6D-FE7458A1407A}"/>
              </a:ext>
            </a:extLst>
          </p:cNvPr>
          <p:cNvSpPr txBox="1"/>
          <p:nvPr/>
        </p:nvSpPr>
        <p:spPr>
          <a:xfrm>
            <a:off x="864748" y="4453964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매슬로우의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욕구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4258091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317131" y="1557867"/>
            <a:ext cx="12888559" cy="12554475"/>
            <a:chOff x="-4317131" y="1557867"/>
            <a:chExt cx="12888559" cy="12554475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-4317131" y="1557867"/>
              <a:ext cx="12364989" cy="12554475"/>
              <a:chOff x="-4317131" y="1557866"/>
              <a:chExt cx="12364989" cy="12554475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11100000">
                <a:off x="-4317131" y="1557866"/>
                <a:ext cx="12364989" cy="12554475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-958083" y="2651486"/>
              <a:ext cx="9529511" cy="5843990"/>
              <a:chOff x="-927584" y="2638781"/>
              <a:chExt cx="9529511" cy="5843989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927584" y="2638781"/>
                <a:ext cx="9529511" cy="5843989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8571429" y="1616936"/>
            <a:ext cx="9158460" cy="1365260"/>
            <a:chOff x="8571429" y="1616934"/>
            <a:chExt cx="9158460" cy="23997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1429" y="1616934"/>
              <a:ext cx="9158460" cy="23997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71429" y="3108017"/>
            <a:ext cx="9158460" cy="2546085"/>
            <a:chOff x="8571429" y="4222441"/>
            <a:chExt cx="9158460" cy="2729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1429" y="4222441"/>
              <a:ext cx="9158460" cy="27293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1429" y="5794487"/>
            <a:ext cx="9158460" cy="3792146"/>
            <a:chOff x="8571429" y="7151799"/>
            <a:chExt cx="9158460" cy="21862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71429" y="7151799"/>
              <a:ext cx="9158460" cy="218625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9145506" y="2091109"/>
            <a:ext cx="7602063" cy="812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28625" indent="-42862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숭실대학교 공학박사</a:t>
            </a:r>
            <a:r>
              <a:rPr lang="en-US" altLang="ko-KR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(IT Policy &amp; Management)</a:t>
            </a:r>
          </a:p>
          <a:p>
            <a:pPr marL="428625" indent="-42862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서강대 경제학석사 </a:t>
            </a:r>
            <a:r>
              <a:rPr lang="en-US" altLang="ko-KR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</a:t>
            </a:r>
            <a:r>
              <a:rPr lang="ko-KR" altLang="en-US" sz="1950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기술경제학</a:t>
            </a:r>
            <a:r>
              <a:rPr lang="en-US" altLang="ko-KR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)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889097" y="1762311"/>
            <a:ext cx="4773569" cy="4385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5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Bold" pitchFamily="34" charset="0"/>
              </a:rPr>
              <a:t>학력</a:t>
            </a:r>
            <a:endParaRPr lang="en-US" sz="2250" b="1" dirty="0">
              <a:solidFill>
                <a:srgbClr val="28115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889097" y="5923344"/>
            <a:ext cx="4773569" cy="4385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5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Bold" pitchFamily="34" charset="0"/>
              </a:rPr>
              <a:t>주요 활동</a:t>
            </a:r>
            <a:endParaRPr lang="en-US" sz="2250" b="1" dirty="0">
              <a:solidFill>
                <a:srgbClr val="28115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889101" y="3232977"/>
            <a:ext cx="4773569" cy="4385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25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Bold" pitchFamily="34" charset="0"/>
              </a:rPr>
              <a:t>경력</a:t>
            </a:r>
            <a:endParaRPr lang="en-US" sz="2250" b="1" dirty="0">
              <a:solidFill>
                <a:srgbClr val="28115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145507" y="6359661"/>
            <a:ext cx="8431499" cy="2973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28625" indent="-42862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KISA(</a:t>
            </a:r>
            <a:r>
              <a:rPr lang="ko-KR" altLang="en-US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한국정보화산업협회</a:t>
            </a:r>
            <a:r>
              <a:rPr lang="en-US" altLang="ko-KR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) </a:t>
            </a:r>
            <a:r>
              <a:rPr lang="ko-KR" altLang="en-US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평가위원</a:t>
            </a:r>
          </a:p>
          <a:p>
            <a:pPr marL="428625" indent="-42862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한국정보처리학회 부회장</a:t>
            </a:r>
          </a:p>
          <a:p>
            <a:pPr marL="428625" indent="-42862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KAIST Fourth Revolution Intelligence </a:t>
            </a:r>
            <a:r>
              <a:rPr lang="en-US" altLang="ko-KR" sz="1950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Ceneter</a:t>
            </a:r>
            <a:r>
              <a:rPr lang="en-US" altLang="ko-KR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</a:t>
            </a:r>
            <a:r>
              <a:rPr lang="ko-KR" altLang="en-US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자문위원</a:t>
            </a:r>
          </a:p>
          <a:p>
            <a:pPr marL="428625" indent="-42862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한양대학교 소프트중심대학 교과과정 자문위원</a:t>
            </a:r>
          </a:p>
          <a:p>
            <a:pPr marL="428625" indent="-42862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한국정보산업협회 </a:t>
            </a:r>
            <a:r>
              <a:rPr lang="ko-KR" altLang="en-US" sz="1950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한이음</a:t>
            </a:r>
            <a:r>
              <a:rPr lang="ko-KR" altLang="en-US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대회 심사위원</a:t>
            </a:r>
          </a:p>
          <a:p>
            <a:pPr marL="428625" indent="-42862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서울시 기술연구소 자문위원</a:t>
            </a:r>
          </a:p>
          <a:p>
            <a:pPr marL="428625" indent="-42862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지역정보개발원 자문위원</a:t>
            </a:r>
          </a:p>
          <a:p>
            <a:pPr marL="428625" indent="-42862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한국 문인협회 정회원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51718" y="7277957"/>
            <a:ext cx="7453769" cy="1340852"/>
            <a:chOff x="1488781" y="4851969"/>
            <a:chExt cx="4706652" cy="893901"/>
          </a:xfrm>
        </p:grpSpPr>
        <p:sp>
          <p:nvSpPr>
            <p:cNvPr id="23" name="Object 23"/>
            <p:cNvSpPr txBox="1"/>
            <p:nvPr/>
          </p:nvSpPr>
          <p:spPr>
            <a:xfrm>
              <a:off x="2096908" y="4853318"/>
              <a:ext cx="4098525" cy="8925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700" kern="0" spc="100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Light" pitchFamily="34" charset="0"/>
                </a:rPr>
                <a:t>오인택</a:t>
              </a:r>
              <a:endParaRPr lang="en-US" altLang="ko-KR" sz="2700" kern="0" spc="1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Light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700" kern="0" spc="100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Light" pitchFamily="34" charset="0"/>
                </a:rPr>
                <a:t>KT IT</a:t>
              </a:r>
              <a:r>
                <a:rPr lang="ko-KR" altLang="en-US" sz="2700" kern="0" spc="100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Light" pitchFamily="34" charset="0"/>
                </a:rPr>
                <a:t>부문 상무</a:t>
              </a:r>
              <a:r>
                <a:rPr lang="en-US" altLang="ko-KR" sz="2700" kern="0" spc="100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Light" pitchFamily="34" charset="0"/>
                </a:rPr>
                <a:t>, </a:t>
              </a:r>
              <a:r>
                <a:rPr lang="ko-KR" altLang="en-US" sz="2700" kern="0" spc="100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Light" pitchFamily="34" charset="0"/>
                </a:rPr>
                <a:t>중앙대학교 겸임교수</a:t>
              </a:r>
            </a:p>
          </p:txBody>
        </p:sp>
        <p:sp>
          <p:nvSpPr>
            <p:cNvPr id="64" name="Object 64"/>
            <p:cNvSpPr txBox="1"/>
            <p:nvPr/>
          </p:nvSpPr>
          <p:spPr>
            <a:xfrm>
              <a:off x="1488781" y="4851969"/>
              <a:ext cx="922763" cy="8925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7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Medium" pitchFamily="34" charset="0"/>
                </a:rPr>
                <a:t>성명</a:t>
              </a:r>
              <a:endParaRPr lang="en-US" altLang="ko-KR" sz="27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Medium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7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Medium" pitchFamily="34" charset="0"/>
                </a:rPr>
                <a:t>소속</a:t>
              </a:r>
              <a:endParaRPr lang="en-US" sz="27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18" name="그룹 1018"/>
          <p:cNvGrpSpPr/>
          <p:nvPr/>
        </p:nvGrpSpPr>
        <p:grpSpPr>
          <a:xfrm>
            <a:off x="8571430" y="1588359"/>
            <a:ext cx="623666" cy="62049"/>
            <a:chOff x="8571429" y="1616934"/>
            <a:chExt cx="623665" cy="62049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8571429" y="1616934"/>
              <a:ext cx="623665" cy="6204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571430" y="3088970"/>
            <a:ext cx="623666" cy="62049"/>
            <a:chOff x="8571429" y="4203394"/>
            <a:chExt cx="623665" cy="6204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8571429" y="4203394"/>
              <a:ext cx="623665" cy="62049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571430" y="5775440"/>
            <a:ext cx="623666" cy="62049"/>
            <a:chOff x="8571429" y="7132751"/>
            <a:chExt cx="623665" cy="6204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8571429" y="7132751"/>
              <a:ext cx="623665" cy="62049"/>
            </a:xfrm>
            <a:prstGeom prst="rect">
              <a:avLst/>
            </a:prstGeom>
          </p:spPr>
        </p:pic>
      </p:grpSp>
      <p:pic>
        <p:nvPicPr>
          <p:cNvPr id="81" name="그림 80">
            <a:extLst>
              <a:ext uri="{FF2B5EF4-FFF2-40B4-BE49-F238E27FC236}">
                <a16:creationId xmlns:a16="http://schemas.microsoft.com/office/drawing/2014/main" id="{9F17B1D9-3016-40F2-886F-ABD0DF7E95E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056" y="2907656"/>
            <a:ext cx="3456231" cy="3631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8" name="Object 22"/>
          <p:cNvSpPr txBox="1"/>
          <p:nvPr/>
        </p:nvSpPr>
        <p:spPr>
          <a:xfrm>
            <a:off x="9145507" y="3622622"/>
            <a:ext cx="7021847" cy="18928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28625" indent="-42862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現</a:t>
            </a:r>
            <a:r>
              <a:rPr lang="en-US" altLang="ko-KR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)KT IT</a:t>
            </a:r>
            <a:r>
              <a:rPr lang="ko-KR" altLang="en-US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부문 </a:t>
            </a:r>
            <a:r>
              <a:rPr lang="en-US" altLang="ko-KR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IT</a:t>
            </a:r>
            <a:r>
              <a:rPr lang="ko-KR" altLang="en-US" sz="1950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컨설팅본부</a:t>
            </a:r>
            <a:r>
              <a:rPr lang="ko-KR" altLang="en-US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</a:t>
            </a:r>
            <a:r>
              <a:rPr lang="en-US" altLang="ko-KR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IT</a:t>
            </a:r>
            <a:r>
              <a:rPr lang="ko-KR" altLang="en-US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컨설팅</a:t>
            </a:r>
            <a:r>
              <a:rPr lang="en-US" altLang="ko-KR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1</a:t>
            </a:r>
            <a:r>
              <a:rPr lang="ko-KR" altLang="en-US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담당 </a:t>
            </a:r>
            <a:r>
              <a:rPr lang="en-US" altLang="ko-KR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(2021~)</a:t>
            </a:r>
          </a:p>
          <a:p>
            <a:pPr marL="428625" indent="-42862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 IT</a:t>
            </a:r>
            <a:r>
              <a:rPr lang="ko-KR" altLang="en-US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부문 </a:t>
            </a:r>
            <a:r>
              <a:rPr lang="en-US" altLang="ko-KR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SW</a:t>
            </a:r>
            <a:r>
              <a:rPr lang="ko-KR" altLang="en-US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개발본부 </a:t>
            </a:r>
            <a:r>
              <a:rPr lang="en-US" altLang="ko-KR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IT Delivery 1PTF</a:t>
            </a:r>
            <a:r>
              <a:rPr lang="ko-KR" altLang="en-US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장 </a:t>
            </a:r>
            <a:r>
              <a:rPr lang="en-US" altLang="ko-KR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(2020)</a:t>
            </a:r>
          </a:p>
          <a:p>
            <a:pPr marL="428625" indent="-42862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 IT</a:t>
            </a:r>
            <a:r>
              <a:rPr lang="ko-KR" altLang="en-US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부문 </a:t>
            </a:r>
            <a:r>
              <a:rPr lang="en-US" altLang="ko-KR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DX</a:t>
            </a:r>
            <a:r>
              <a:rPr lang="ko-KR" altLang="en-US" sz="1950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혁신담당</a:t>
            </a:r>
            <a:r>
              <a:rPr lang="ko-KR" altLang="en-US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</a:t>
            </a:r>
            <a:r>
              <a:rPr lang="en-US" altLang="ko-KR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(2018~2020)</a:t>
            </a:r>
          </a:p>
          <a:p>
            <a:pPr marL="428625" indent="-42862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 IT</a:t>
            </a:r>
            <a:r>
              <a:rPr lang="ko-KR" altLang="en-US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부문 경영플랫폼담당 </a:t>
            </a:r>
            <a:r>
              <a:rPr lang="en-US" altLang="ko-KR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(2015~ 2018)</a:t>
            </a:r>
          </a:p>
          <a:p>
            <a:pPr marL="428625" indent="-42862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 </a:t>
            </a:r>
            <a:r>
              <a:rPr lang="en-US" altLang="ko-KR" sz="1950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NexR</a:t>
            </a:r>
            <a:r>
              <a:rPr lang="en-US" altLang="ko-KR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</a:t>
            </a:r>
            <a:r>
              <a:rPr lang="ko-KR" altLang="en-US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사외이사 겸직 </a:t>
            </a:r>
            <a:r>
              <a:rPr lang="en-US" altLang="ko-KR" sz="1950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(2016 ~ 2019)</a:t>
            </a:r>
            <a:endParaRPr lang="en-US" sz="1950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</p:txBody>
      </p:sp>
      <p:sp>
        <p:nvSpPr>
          <p:cNvPr id="31" name="Object 8"/>
          <p:cNvSpPr txBox="1"/>
          <p:nvPr/>
        </p:nvSpPr>
        <p:spPr>
          <a:xfrm>
            <a:off x="1120264" y="767537"/>
            <a:ext cx="7862026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소개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2" name="그룹 1010"/>
          <p:cNvGrpSpPr/>
          <p:nvPr/>
        </p:nvGrpSpPr>
        <p:grpSpPr>
          <a:xfrm>
            <a:off x="2851997" y="1333500"/>
            <a:ext cx="196003" cy="196003"/>
            <a:chOff x="5900445" y="1895374"/>
            <a:chExt cx="196003" cy="196003"/>
          </a:xfrm>
        </p:grpSpPr>
        <p:pic>
          <p:nvPicPr>
            <p:cNvPr id="33" name="Object 5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355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279804"/>
            <a:ext cx="6506099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환경 문제가 전 사회적인 문제로 제기되면서 문화예술계도 문화예술 활동을 통해 환 경문제에 대한 경각심을 일깨우고 변화를 촉구하는 움직임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기후변화 위기에 대처하는 문화예술계의 가장 대표적인 사례로 박물관의 기후행동 프로젝트</a:t>
            </a:r>
            <a:r>
              <a:rPr lang="en-US" altLang="ko-KR" dirty="0"/>
              <a:t>, 2020</a:t>
            </a:r>
            <a:r>
              <a:rPr lang="ko-KR" altLang="en-US" dirty="0"/>
              <a:t>년 세계 여러 박물관은 ‘기후행동을 위한 박물관 프로젝트</a:t>
            </a:r>
            <a:r>
              <a:rPr lang="en-US" altLang="ko-KR" dirty="0"/>
              <a:t>(Museums for Climate Action)’ </a:t>
            </a:r>
            <a:r>
              <a:rPr lang="ko-KR" altLang="en-US" dirty="0"/>
              <a:t>국제 디자인 및 아이디어 공모전을 개최했고</a:t>
            </a:r>
            <a:r>
              <a:rPr lang="en-US" altLang="ko-KR" dirty="0"/>
              <a:t>, ‘</a:t>
            </a:r>
            <a:r>
              <a:rPr lang="ko-KR" altLang="en-US" dirty="0"/>
              <a:t>기후행동을 위해 박물관 재상상하기</a:t>
            </a:r>
            <a:r>
              <a:rPr lang="en-US" altLang="ko-KR" dirty="0"/>
              <a:t>(Reimagining Museums for Climate Action)’</a:t>
            </a:r>
            <a:r>
              <a:rPr lang="ko-KR" altLang="en-US" dirty="0"/>
              <a:t>라는 주제로 탄소배출 제로를 달성할 수 있는 방안 모색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문화 예술적인 방법을 통해 기후변화에 대한 사회적 인식을 확산하고 해결책을 모색하는 방법으로 사회적 의미가 큼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참여형 연극 작품을 통해 기후 정의와 지속 가능한 미래를 위한 환경에 주목하는 </a:t>
            </a:r>
            <a:r>
              <a:rPr lang="ko-KR" altLang="en-US" dirty="0" err="1"/>
              <a:t>블루밍</a:t>
            </a:r>
            <a:r>
              <a:rPr lang="ko-KR" altLang="en-US" dirty="0"/>
              <a:t> </a:t>
            </a:r>
            <a:r>
              <a:rPr lang="ko-KR" altLang="en-US" dirty="0" err="1"/>
              <a:t>루더스</a:t>
            </a:r>
            <a:r>
              <a:rPr lang="en-US" altLang="ko-KR" dirty="0"/>
              <a:t>(Blooming Ludus)</a:t>
            </a:r>
            <a:r>
              <a:rPr lang="ko-KR" altLang="en-US" dirty="0"/>
              <a:t>라는 단체</a:t>
            </a:r>
            <a:r>
              <a:rPr lang="en-US" altLang="ko-KR" dirty="0"/>
              <a:t>,</a:t>
            </a:r>
            <a:r>
              <a:rPr lang="ko-KR" altLang="en-US" dirty="0"/>
              <a:t>연극을 통해 기후 문제를 가시적으로 만들고 관객들이 물리적으로 느낄 수 있는 장치들을 마련하여 다양한 사람들을 참여</a:t>
            </a:r>
            <a:r>
              <a:rPr lang="en-US" altLang="ko-KR" dirty="0"/>
              <a:t>,</a:t>
            </a:r>
            <a:r>
              <a:rPr lang="ko-KR" altLang="en-US" dirty="0"/>
              <a:t> 환경에 대해 배우게 하는 것을 목표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환경운동단체와 예술가의 협업 사례</a:t>
            </a:r>
            <a:r>
              <a:rPr lang="en-US" altLang="ko-KR" dirty="0"/>
              <a:t>.</a:t>
            </a:r>
            <a:r>
              <a:rPr lang="ko-KR" altLang="en-US" dirty="0"/>
              <a:t>국제적인 기후변화운동네트워크 ‘</a:t>
            </a:r>
            <a:r>
              <a:rPr lang="en-US" altLang="ko-KR" dirty="0"/>
              <a:t>350’</a:t>
            </a:r>
            <a:r>
              <a:rPr lang="ko-KR" altLang="en-US" dirty="0"/>
              <a:t>는 ‘키트로 만든 예술</a:t>
            </a:r>
            <a:r>
              <a:rPr lang="en-US" altLang="ko-KR" dirty="0"/>
              <a:t>(Arts Organizing Kits)’</a:t>
            </a:r>
            <a:r>
              <a:rPr lang="ko-KR" altLang="en-US" dirty="0"/>
              <a:t>라는 프로젝트를 통해 온라인으로 참가자들과 연대하고 소통하며 기후변화 운동에 참여할 수 있게 함</a:t>
            </a:r>
            <a:r>
              <a:rPr lang="en-US" altLang="ko-KR" dirty="0"/>
              <a:t>. </a:t>
            </a:r>
            <a:r>
              <a:rPr lang="ko-KR" altLang="en-US" dirty="0"/>
              <a:t>예술가가 적극적인 사회적 실천으로 예술을 활용하는 방향으로 진행되고 있는 경향</a:t>
            </a: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4097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문화예술을 통한 사회적 인식 개선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5-1. </a:t>
            </a:r>
            <a:r>
              <a:rPr lang="ko-KR" altLang="en-US" sz="4000" dirty="0"/>
              <a:t>문화예술</a:t>
            </a:r>
            <a:r>
              <a:rPr lang="en-US" altLang="ko-KR" sz="4000" dirty="0"/>
              <a:t>, </a:t>
            </a:r>
            <a:r>
              <a:rPr lang="ko-KR" altLang="en-US" sz="4000" dirty="0"/>
              <a:t>환경을 위한 적극적인 소통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5.</a:t>
            </a:r>
            <a:r>
              <a:rPr lang="ko-KR" altLang="en-US" sz="2400" dirty="0"/>
              <a:t>문화 예술</a:t>
            </a:r>
            <a:r>
              <a:rPr lang="en-US" altLang="ko-KR" sz="2400" dirty="0"/>
              <a:t>, </a:t>
            </a:r>
            <a:r>
              <a:rPr lang="ko-KR" altLang="en-US" sz="2400" dirty="0"/>
              <a:t>지구 환경을 지켜라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Earth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&amp; </a:t>
            </a:r>
          </a:p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Art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5E662E-483B-4BC3-B8EE-413AE6A46940}"/>
              </a:ext>
            </a:extLst>
          </p:cNvPr>
          <p:cNvSpPr txBox="1"/>
          <p:nvPr/>
        </p:nvSpPr>
        <p:spPr>
          <a:xfrm>
            <a:off x="6733699" y="9184806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블루밍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루더스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A5B457-E567-4F38-89EE-B0901F317FE2}"/>
              </a:ext>
            </a:extLst>
          </p:cNvPr>
          <p:cNvSpPr txBox="1"/>
          <p:nvPr/>
        </p:nvSpPr>
        <p:spPr>
          <a:xfrm>
            <a:off x="762000" y="9369472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키트로 만든 예술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FD344F-2030-4E96-9F6D-FE7458A1407A}"/>
              </a:ext>
            </a:extLst>
          </p:cNvPr>
          <p:cNvSpPr txBox="1"/>
          <p:nvPr/>
        </p:nvSpPr>
        <p:spPr>
          <a:xfrm>
            <a:off x="864748" y="4453964"/>
            <a:ext cx="3067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Reimagining Museums for Climate Action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314" name="Picture 2" descr="Blooming Ludus projects 2020/21| #BLGreenForum - YouTube">
            <a:extLst>
              <a:ext uri="{FF2B5EF4-FFF2-40B4-BE49-F238E27FC236}">
                <a16:creationId xmlns:a16="http://schemas.microsoft.com/office/drawing/2014/main" id="{19BB54E0-5349-48A0-ACC3-EA0D228F9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699" y="6929517"/>
            <a:ext cx="3660645" cy="204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imagining Museums for Climate Action: Resources — Climate Museum">
            <a:extLst>
              <a:ext uri="{FF2B5EF4-FFF2-40B4-BE49-F238E27FC236}">
                <a16:creationId xmlns:a16="http://schemas.microsoft.com/office/drawing/2014/main" id="{74BE5E8B-C972-49A8-8363-B765EFB67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31" y="2007897"/>
            <a:ext cx="4301499" cy="213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C2839369-1ED1-41BB-AAE8-DEE044A7A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86" y="6611887"/>
            <a:ext cx="3933062" cy="268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622F5C00-F2F7-4C74-A0CE-3873CF602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771" y="1808170"/>
            <a:ext cx="323850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21A4397-BD62-48DD-9229-13CEEF691F54}"/>
              </a:ext>
            </a:extLst>
          </p:cNvPr>
          <p:cNvSpPr txBox="1"/>
          <p:nvPr/>
        </p:nvSpPr>
        <p:spPr>
          <a:xfrm>
            <a:off x="7020417" y="4229100"/>
            <a:ext cx="349191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Museums for Climate Action, </a:t>
            </a:r>
            <a:r>
              <a:rPr lang="ko-KR" altLang="en-US" dirty="0" err="1"/>
              <a:t>공모작</a:t>
            </a:r>
            <a:r>
              <a:rPr lang="ko-KR" altLang="en-US" dirty="0"/>
              <a:t> 중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b="1" i="0" dirty="0">
                <a:solidFill>
                  <a:srgbClr val="000000"/>
                </a:solidFill>
                <a:effectLst/>
                <a:latin typeface="Noto Sans KR"/>
              </a:rPr>
              <a:t>방 안의 코끼리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Noto Sans KR"/>
              </a:rPr>
              <a:t>(Elephant in the Room)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000000"/>
                </a:solidFill>
                <a:effectLst/>
                <a:latin typeface="Noto Sans KR"/>
              </a:rPr>
              <a:t>코끼리 인형이 살아나서 박물관을 포함한 우리 사회가 기후변화에 대응하는 역할을 마주하도록 촉구하는 이야기를 구상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381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279804"/>
            <a:ext cx="6506099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폐품</a:t>
            </a:r>
            <a:r>
              <a:rPr lang="en-US" altLang="ko-KR" dirty="0"/>
              <a:t>, </a:t>
            </a:r>
            <a:r>
              <a:rPr lang="ko-KR" altLang="en-US" dirty="0"/>
              <a:t>잡동사니</a:t>
            </a:r>
            <a:r>
              <a:rPr lang="en-US" altLang="ko-KR" dirty="0"/>
              <a:t>, </a:t>
            </a:r>
            <a:r>
              <a:rPr lang="ko-KR" altLang="en-US" dirty="0"/>
              <a:t>쓰레기 등 을 활용해 미술작품을 만드는 ‘</a:t>
            </a:r>
            <a:r>
              <a:rPr lang="ko-KR" altLang="en-US" dirty="0" err="1"/>
              <a:t>정크아트</a:t>
            </a:r>
            <a:r>
              <a:rPr lang="en-US" altLang="ko-KR" dirty="0"/>
              <a:t>(Junk Art)’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미국의 사진작가인 ‘크리스 </a:t>
            </a:r>
            <a:r>
              <a:rPr lang="ko-KR" altLang="en-US" dirty="0" err="1"/>
              <a:t>조단</a:t>
            </a:r>
            <a:r>
              <a:rPr lang="ko-KR" altLang="en-US" dirty="0"/>
              <a:t>’</a:t>
            </a:r>
            <a:r>
              <a:rPr lang="en-US" altLang="ko-KR" dirty="0"/>
              <a:t>(Chris Jordan)</a:t>
            </a:r>
            <a:r>
              <a:rPr lang="ko-KR" altLang="en-US" dirty="0"/>
              <a:t>은 대표적인 </a:t>
            </a:r>
            <a:r>
              <a:rPr lang="ko-KR" altLang="en-US" dirty="0" err="1"/>
              <a:t>정크아트</a:t>
            </a:r>
            <a:r>
              <a:rPr lang="ko-KR" altLang="en-US" dirty="0"/>
              <a:t> 작가로 버려진 양초를 모아 세계적인 명화들을 그대로 재현하는 작업을 진행</a:t>
            </a:r>
            <a:r>
              <a:rPr lang="en-US" altLang="ko-KR" dirty="0"/>
              <a:t>,</a:t>
            </a:r>
            <a:r>
              <a:rPr lang="ko-KR" altLang="en-US" dirty="0" err="1"/>
              <a:t>정크아트는</a:t>
            </a:r>
            <a:r>
              <a:rPr lang="ko-KR" altLang="en-US" dirty="0"/>
              <a:t> 폐품의 활용을 통해 예술적인 사회 비판을 수행하는 경향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‘업사이클 </a:t>
            </a:r>
            <a:r>
              <a:rPr lang="ko-KR" altLang="en-US" dirty="0" err="1"/>
              <a:t>아트’는</a:t>
            </a:r>
            <a:r>
              <a:rPr lang="ko-KR" altLang="en-US" dirty="0"/>
              <a:t> 이보다는 다소 실용적인 측면을 가 진다</a:t>
            </a:r>
            <a:r>
              <a:rPr lang="en-US" altLang="ko-KR" dirty="0"/>
              <a:t>. </a:t>
            </a:r>
            <a:r>
              <a:rPr lang="ko-KR" altLang="en-US" dirty="0"/>
              <a:t>개선한다는 의미의 ‘업그레이드</a:t>
            </a:r>
            <a:r>
              <a:rPr lang="en-US" altLang="ko-KR" dirty="0"/>
              <a:t>(Upgrade)’</a:t>
            </a:r>
            <a:r>
              <a:rPr lang="ko-KR" altLang="en-US" dirty="0"/>
              <a:t>와 다시 사용하는 ‘재활용</a:t>
            </a:r>
            <a:r>
              <a:rPr lang="en-US" altLang="ko-KR" dirty="0"/>
              <a:t>(Recycle)’</a:t>
            </a:r>
            <a:r>
              <a:rPr lang="ko-KR" altLang="en-US" dirty="0"/>
              <a:t>의 합성어인 업사이클은</a:t>
            </a:r>
            <a:r>
              <a:rPr lang="en-US" altLang="ko-KR" dirty="0"/>
              <a:t>, </a:t>
            </a:r>
            <a:r>
              <a:rPr lang="ko-KR" altLang="en-US" dirty="0" err="1"/>
              <a:t>정크아트와</a:t>
            </a:r>
            <a:r>
              <a:rPr lang="ko-KR" altLang="en-US" dirty="0"/>
              <a:t> 마찬가지로 폐품</a:t>
            </a:r>
            <a:r>
              <a:rPr lang="en-US" altLang="ko-KR" dirty="0"/>
              <a:t>, </a:t>
            </a:r>
            <a:r>
              <a:rPr lang="ko-KR" altLang="en-US" dirty="0"/>
              <a:t>쓰레기 등에 아이디어와 디자인을 가미해 예술작품을 창작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업사이클 아트를 활용한 다양한 브랜드가 출시되고 있는데</a:t>
            </a:r>
            <a:r>
              <a:rPr lang="en-US" altLang="ko-KR" dirty="0"/>
              <a:t>, </a:t>
            </a:r>
            <a:r>
              <a:rPr lang="ko-KR" altLang="en-US" dirty="0"/>
              <a:t>텐트나 낙하산 등으로 의류를 제작하는 ‘래</a:t>
            </a:r>
            <a:r>
              <a:rPr lang="en-US" altLang="ko-KR" dirty="0"/>
              <a:t>;</a:t>
            </a:r>
            <a:r>
              <a:rPr lang="ko-KR" altLang="en-US" dirty="0"/>
              <a:t>코드</a:t>
            </a:r>
            <a:r>
              <a:rPr lang="en-US" altLang="ko-KR" dirty="0"/>
              <a:t>(RE;CODE)’, </a:t>
            </a:r>
            <a:r>
              <a:rPr lang="ko-KR" altLang="en-US" dirty="0" err="1"/>
              <a:t>이너튜브</a:t>
            </a:r>
            <a:r>
              <a:rPr lang="en-US" altLang="ko-KR" dirty="0"/>
              <a:t>, </a:t>
            </a:r>
            <a:r>
              <a:rPr lang="ko-KR" altLang="en-US" dirty="0"/>
              <a:t>안전벨트 등으로 가방을 제작하는 ‘로임</a:t>
            </a:r>
            <a:r>
              <a:rPr lang="en-US" altLang="ko-KR" dirty="0"/>
              <a:t>(</a:t>
            </a:r>
            <a:r>
              <a:rPr lang="en-US" altLang="ko-KR" dirty="0" err="1"/>
              <a:t>roym</a:t>
            </a:r>
            <a:r>
              <a:rPr lang="en-US" altLang="ko-KR" dirty="0"/>
              <a:t>)’, </a:t>
            </a:r>
            <a:r>
              <a:rPr lang="ko-KR" altLang="en-US" dirty="0" err="1"/>
              <a:t>폐가죽</a:t>
            </a:r>
            <a:r>
              <a:rPr lang="en-US" altLang="ko-KR" dirty="0"/>
              <a:t>, </a:t>
            </a:r>
            <a:r>
              <a:rPr lang="ko-KR" altLang="en-US" dirty="0" err="1"/>
              <a:t>폐원단</a:t>
            </a:r>
            <a:r>
              <a:rPr lang="ko-KR" altLang="en-US" dirty="0"/>
              <a:t> 등으로 지갑 을 생산하는 ‘</a:t>
            </a:r>
            <a:r>
              <a:rPr lang="ko-KR" altLang="en-US" dirty="0" err="1"/>
              <a:t>리블랭크</a:t>
            </a:r>
            <a:r>
              <a:rPr lang="en-US" altLang="ko-KR" dirty="0"/>
              <a:t>(REBLANK)’, </a:t>
            </a:r>
            <a:r>
              <a:rPr lang="ko-KR" altLang="en-US" dirty="0"/>
              <a:t>버려진 현수막을 패션소품으로 </a:t>
            </a:r>
            <a:r>
              <a:rPr lang="ko-KR" altLang="en-US" dirty="0" err="1"/>
              <a:t>재탄생시킨</a:t>
            </a:r>
            <a:r>
              <a:rPr lang="ko-KR" altLang="en-US" dirty="0"/>
              <a:t> ‘</a:t>
            </a:r>
            <a:r>
              <a:rPr lang="ko-KR" altLang="en-US" dirty="0" err="1"/>
              <a:t>터치포</a:t>
            </a:r>
            <a:r>
              <a:rPr lang="ko-KR" altLang="en-US" dirty="0"/>
              <a:t> 굿</a:t>
            </a:r>
            <a:r>
              <a:rPr lang="en-US" altLang="ko-KR" dirty="0"/>
              <a:t>(Touch4Good)’ </a:t>
            </a:r>
            <a:r>
              <a:rPr lang="ko-KR" altLang="en-US" dirty="0"/>
              <a:t>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버려진 택배상자들을 모아 버려진 상자를 활용해 조형작품으로 승화시키고</a:t>
            </a:r>
            <a:r>
              <a:rPr lang="en-US" altLang="ko-KR" dirty="0"/>
              <a:t>, </a:t>
            </a:r>
            <a:r>
              <a:rPr lang="ko-KR" altLang="en-US" dirty="0"/>
              <a:t>버려지는 동화책이나 그림책으로 </a:t>
            </a:r>
            <a:r>
              <a:rPr lang="ko-KR" altLang="en-US" dirty="0" err="1"/>
              <a:t>팝업북</a:t>
            </a:r>
            <a:r>
              <a:rPr lang="ko-KR" altLang="en-US" dirty="0"/>
              <a:t> 을 제작하여 전시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4097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정크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아트에서 업사이클 아트로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5-2. </a:t>
            </a:r>
            <a:r>
              <a:rPr lang="ko-KR" altLang="en-US" sz="4000" dirty="0"/>
              <a:t>문화예술</a:t>
            </a:r>
            <a:r>
              <a:rPr lang="en-US" altLang="ko-KR" sz="4000" dirty="0"/>
              <a:t>, </a:t>
            </a:r>
            <a:r>
              <a:rPr lang="ko-KR" altLang="en-US" sz="4000" dirty="0"/>
              <a:t>업사이클에 도전 중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5.</a:t>
            </a:r>
            <a:r>
              <a:rPr lang="ko-KR" altLang="en-US" sz="2400" dirty="0"/>
              <a:t>문화 예술</a:t>
            </a:r>
            <a:r>
              <a:rPr lang="en-US" altLang="ko-KR" sz="2400" dirty="0"/>
              <a:t>, </a:t>
            </a:r>
            <a:r>
              <a:rPr lang="ko-KR" altLang="en-US" sz="2400" dirty="0"/>
              <a:t>지구 환경을 지켜라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5E662E-483B-4BC3-B8EE-413AE6A46940}"/>
              </a:ext>
            </a:extLst>
          </p:cNvPr>
          <p:cNvSpPr txBox="1"/>
          <p:nvPr/>
        </p:nvSpPr>
        <p:spPr>
          <a:xfrm>
            <a:off x="6858000" y="9479178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래코드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,ROYM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A5B457-E567-4F38-89EE-B0901F317FE2}"/>
              </a:ext>
            </a:extLst>
          </p:cNvPr>
          <p:cNvSpPr txBox="1"/>
          <p:nvPr/>
        </p:nvSpPr>
        <p:spPr>
          <a:xfrm>
            <a:off x="1065557" y="9271480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광명 업사이클링 센터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1A4397-BD62-48DD-9229-13CEEF691F54}"/>
              </a:ext>
            </a:extLst>
          </p:cNvPr>
          <p:cNvSpPr txBox="1"/>
          <p:nvPr/>
        </p:nvSpPr>
        <p:spPr>
          <a:xfrm>
            <a:off x="7020417" y="4229100"/>
            <a:ext cx="3491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크리스 </a:t>
            </a:r>
            <a:r>
              <a:rPr lang="ko-KR" altLang="en-US" dirty="0" err="1"/>
              <a:t>조단의</a:t>
            </a:r>
            <a:r>
              <a:rPr lang="ko-KR" altLang="en-US" dirty="0"/>
              <a:t> 타이타닉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B07738E-6686-40B6-9E4C-67D8DBDA1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67" y="1863705"/>
            <a:ext cx="2657733" cy="30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2CD2C5-4363-4F39-8D07-7EDEE7398DA8}"/>
              </a:ext>
            </a:extLst>
          </p:cNvPr>
          <p:cNvSpPr txBox="1"/>
          <p:nvPr/>
        </p:nvSpPr>
        <p:spPr>
          <a:xfrm>
            <a:off x="952210" y="5017171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크리스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조단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315048D9-D72C-4FA1-998E-851F9405A7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" t="12940" r="5999" b="20763"/>
          <a:stretch/>
        </p:blipFill>
        <p:spPr bwMode="auto">
          <a:xfrm>
            <a:off x="5855992" y="1754768"/>
            <a:ext cx="4538352" cy="245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버려진 장난감이 예술작품으로 변신! 광명 업사이클 아트센터 / 2017 클린대한민국 - YouTube">
            <a:extLst>
              <a:ext uri="{FF2B5EF4-FFF2-40B4-BE49-F238E27FC236}">
                <a16:creationId xmlns:a16="http://schemas.microsoft.com/office/drawing/2014/main" id="{CBD5870F-7A93-4D27-A6B7-32EFCC413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554087"/>
            <a:ext cx="4701730" cy="263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Earth &amp; Art</a:t>
            </a:r>
          </a:p>
        </p:txBody>
      </p:sp>
      <p:pic>
        <p:nvPicPr>
          <p:cNvPr id="14344" name="Picture 8" descr="낭비가 아닌 가치있는 소비를 제안하는 RE; Code">
            <a:extLst>
              <a:ext uri="{FF2B5EF4-FFF2-40B4-BE49-F238E27FC236}">
                <a16:creationId xmlns:a16="http://schemas.microsoft.com/office/drawing/2014/main" id="{BDAA381F-91B2-4395-B122-375991B30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159" y="6964553"/>
            <a:ext cx="2664003" cy="189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로임(ROYM) MESSENGER BAG - 109,000 | 무신사 스토어">
            <a:extLst>
              <a:ext uri="{FF2B5EF4-FFF2-40B4-BE49-F238E27FC236}">
                <a16:creationId xmlns:a16="http://schemas.microsoft.com/office/drawing/2014/main" id="{A92E9F9F-16F2-4087-83CE-38AEFBFD87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4" r="7226" b="15333"/>
          <a:stretch/>
        </p:blipFill>
        <p:spPr bwMode="auto">
          <a:xfrm>
            <a:off x="8603162" y="5017171"/>
            <a:ext cx="2329689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4664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279804"/>
            <a:ext cx="6506099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미국의 ‘브로드웨이 그린 연합</a:t>
            </a:r>
            <a:r>
              <a:rPr lang="en-US" altLang="ko-KR" dirty="0"/>
              <a:t>(Broadway Green Alliance)’</a:t>
            </a:r>
            <a:r>
              <a:rPr lang="ko-KR" altLang="en-US" dirty="0"/>
              <a:t>은 ‘</a:t>
            </a:r>
            <a:r>
              <a:rPr lang="ko-KR" altLang="en-US" dirty="0" err="1"/>
              <a:t>그린캡틴’이라는</a:t>
            </a:r>
            <a:r>
              <a:rPr lang="ko-KR" altLang="en-US" dirty="0"/>
              <a:t> 프로그램을 만들어</a:t>
            </a:r>
            <a:r>
              <a:rPr lang="en-US" altLang="ko-KR" dirty="0"/>
              <a:t> </a:t>
            </a:r>
            <a:r>
              <a:rPr lang="ko-KR" altLang="en-US" dirty="0"/>
              <a:t>극장의 구성원 중 누구든지 </a:t>
            </a:r>
            <a:r>
              <a:rPr lang="ko-KR" altLang="en-US" dirty="0" err="1"/>
              <a:t>그린캡틴이</a:t>
            </a:r>
            <a:r>
              <a:rPr lang="ko-KR" altLang="en-US" dirty="0"/>
              <a:t> 되어 자신이 속한 공연에서 재활용 가능한 의상</a:t>
            </a:r>
            <a:r>
              <a:rPr lang="en-US" altLang="ko-KR" dirty="0"/>
              <a:t>, </a:t>
            </a:r>
            <a:r>
              <a:rPr lang="ko-KR" altLang="en-US" dirty="0"/>
              <a:t>용기 등을 사용하거나 종이로 된 티켓이나 악보 혹은 대본을 </a:t>
            </a:r>
            <a:r>
              <a:rPr lang="ko-KR" altLang="en-US" dirty="0" err="1"/>
              <a:t>디지털화하는</a:t>
            </a:r>
            <a:r>
              <a:rPr lang="ko-KR" altLang="en-US" dirty="0"/>
              <a:t> 등의 친환경적인 실천을 주도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록밴드</a:t>
            </a:r>
            <a:r>
              <a:rPr lang="ko-KR" altLang="en-US" dirty="0"/>
              <a:t> 콜드플레이는 </a:t>
            </a:r>
            <a:r>
              <a:rPr lang="en-US" altLang="ko-KR" dirty="0"/>
              <a:t>2019</a:t>
            </a:r>
            <a:r>
              <a:rPr lang="ko-KR" altLang="en-US" dirty="0"/>
              <a:t>년 새 앨범 홍보를 위한 투어를 하지 않겠다고 선언</a:t>
            </a:r>
            <a:r>
              <a:rPr lang="en-US" altLang="ko-KR" dirty="0"/>
              <a:t>, </a:t>
            </a:r>
            <a:r>
              <a:rPr lang="ko-KR" altLang="en-US" dirty="0"/>
              <a:t>이들이 타는 비행기</a:t>
            </a:r>
            <a:r>
              <a:rPr lang="en-US" altLang="ko-KR" dirty="0"/>
              <a:t>, </a:t>
            </a:r>
            <a:r>
              <a:rPr lang="ko-KR" altLang="en-US" dirty="0"/>
              <a:t>공연장 비의 운반</a:t>
            </a:r>
            <a:r>
              <a:rPr lang="en-US" altLang="ko-KR" dirty="0"/>
              <a:t>, </a:t>
            </a:r>
            <a:r>
              <a:rPr lang="ko-KR" altLang="en-US" dirty="0"/>
              <a:t>공연 중 발생하는 쓰레기</a:t>
            </a:r>
            <a:r>
              <a:rPr lang="en-US" altLang="ko-KR" dirty="0"/>
              <a:t>, </a:t>
            </a:r>
            <a:r>
              <a:rPr lang="ko-KR" altLang="en-US" dirty="0"/>
              <a:t>관객들이 이동하는 과정에서 발생하는 부산물들이 환 경오염을 발생시키기 때문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부산현대미술관은 ‘지속가능한 미술관</a:t>
            </a:r>
            <a:r>
              <a:rPr lang="en-US" altLang="ko-KR" dirty="0"/>
              <a:t>: </a:t>
            </a:r>
            <a:r>
              <a:rPr lang="ko-KR" altLang="en-US" dirty="0"/>
              <a:t>미술과 </a:t>
            </a:r>
            <a:r>
              <a:rPr lang="ko-KR" altLang="en-US" dirty="0" err="1"/>
              <a:t>환경’이라는</a:t>
            </a:r>
            <a:r>
              <a:rPr lang="ko-KR" altLang="en-US" dirty="0"/>
              <a:t> 전시에서 국내외 </a:t>
            </a:r>
            <a:r>
              <a:rPr lang="en-US" altLang="ko-KR" dirty="0"/>
              <a:t>60</a:t>
            </a:r>
            <a:r>
              <a:rPr lang="ko-KR" altLang="en-US" dirty="0"/>
              <a:t>여 명의 작가의 </a:t>
            </a:r>
            <a:r>
              <a:rPr lang="en-US" altLang="ko-KR" dirty="0"/>
              <a:t>1900</a:t>
            </a:r>
            <a:r>
              <a:rPr lang="ko-KR" altLang="en-US" dirty="0"/>
              <a:t>년대 초반 작품부터 최신작까지 </a:t>
            </a:r>
            <a:r>
              <a:rPr lang="en-US" altLang="ko-KR" dirty="0"/>
              <a:t>90</a:t>
            </a:r>
            <a:r>
              <a:rPr lang="ko-KR" altLang="en-US" dirty="0" err="1"/>
              <a:t>여점의</a:t>
            </a:r>
            <a:r>
              <a:rPr lang="ko-KR" altLang="en-US" dirty="0"/>
              <a:t> 작품을 선보였는데</a:t>
            </a:r>
            <a:r>
              <a:rPr lang="en-US" altLang="ko-KR" dirty="0"/>
              <a:t>, </a:t>
            </a:r>
            <a:r>
              <a:rPr lang="ko-KR" altLang="en-US" dirty="0"/>
              <a:t>전시 준비과정 에서 친환경적인 방식을 고려해 실천</a:t>
            </a:r>
            <a:r>
              <a:rPr lang="en-US" altLang="ko-KR" dirty="0"/>
              <a:t>,</a:t>
            </a:r>
            <a:r>
              <a:rPr lang="ko-KR" altLang="en-US" dirty="0"/>
              <a:t>폐기물을 최소화했고</a:t>
            </a:r>
            <a:r>
              <a:rPr lang="en-US" altLang="ko-KR" dirty="0"/>
              <a:t>, </a:t>
            </a:r>
            <a:r>
              <a:rPr lang="ko-KR" altLang="en-US" dirty="0"/>
              <a:t>탄소 배출량이 적은 배로 운송수단</a:t>
            </a:r>
            <a:r>
              <a:rPr lang="en-US" altLang="ko-KR" dirty="0"/>
              <a:t>,</a:t>
            </a:r>
            <a:r>
              <a:rPr lang="ko-KR" altLang="en-US" dirty="0"/>
              <a:t>라이브 스트리밍을 통해 작품을 소개하고 탄소배출량을 줄이는 노력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영국예술위원회</a:t>
            </a:r>
            <a:r>
              <a:rPr lang="en-US" altLang="ko-KR" dirty="0"/>
              <a:t>(Art Council England, </a:t>
            </a:r>
            <a:r>
              <a:rPr lang="ko-KR" altLang="en-US" dirty="0"/>
              <a:t>이하 </a:t>
            </a:r>
            <a:r>
              <a:rPr lang="en-US" altLang="ko-KR" dirty="0"/>
              <a:t>ACE)</a:t>
            </a:r>
            <a:r>
              <a:rPr lang="ko-KR" altLang="en-US" dirty="0"/>
              <a:t>는 지속가능한 문화예술을 위한 환경보고서 매년 발표</a:t>
            </a:r>
            <a:r>
              <a:rPr lang="en-US" altLang="ko-KR" dirty="0"/>
              <a:t>,</a:t>
            </a:r>
            <a:r>
              <a:rPr lang="ko-KR" altLang="en-US" dirty="0"/>
              <a:t>영국의 민간 환경단체인 줄리의 자전거</a:t>
            </a:r>
            <a:r>
              <a:rPr lang="en-US" altLang="ko-KR" dirty="0"/>
              <a:t>(Julie’s Bicycle)</a:t>
            </a:r>
            <a:r>
              <a:rPr lang="ko-KR" altLang="en-US" dirty="0"/>
              <a:t>과 협력하여 환경 및 기후에 대한 이해</a:t>
            </a:r>
            <a:r>
              <a:rPr lang="en-US" altLang="ko-KR" dirty="0"/>
              <a:t>, </a:t>
            </a:r>
            <a:r>
              <a:rPr lang="ko-KR" altLang="en-US" dirty="0"/>
              <a:t>참여 기관의 리더 십을 발전시키는데 중요한 역할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소비자들의 인식 변화도 문화예술 분야의 환경에 대한 사회적 책임과 압력으로 작용</a:t>
            </a:r>
            <a:r>
              <a:rPr lang="en-US" altLang="ko-KR" dirty="0"/>
              <a:t>,MZ</a:t>
            </a:r>
            <a:r>
              <a:rPr lang="ko-KR" altLang="en-US" dirty="0"/>
              <a:t>세대를 중심으로 친환경 소비와 그 가치를 소비하는 경향이 확대</a:t>
            </a:r>
            <a:r>
              <a:rPr lang="en-US" altLang="ko-KR" dirty="0"/>
              <a:t>, </a:t>
            </a:r>
            <a:r>
              <a:rPr lang="ko-KR" altLang="en-US" dirty="0"/>
              <a:t>문화예술계는 이러한 가치전환에 필요</a:t>
            </a: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4097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문화예술의 친환경 노력들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5-3. </a:t>
            </a:r>
            <a:r>
              <a:rPr lang="ko-KR" altLang="en-US" sz="4000" dirty="0"/>
              <a:t>지속가능한 미래 환경을 위한 문화예술의 노력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5.</a:t>
            </a:r>
            <a:r>
              <a:rPr lang="ko-KR" altLang="en-US" sz="2400" dirty="0"/>
              <a:t>문화 예술</a:t>
            </a:r>
            <a:r>
              <a:rPr lang="en-US" altLang="ko-KR" sz="2400" dirty="0"/>
              <a:t>, </a:t>
            </a:r>
            <a:r>
              <a:rPr lang="ko-KR" altLang="en-US" sz="2400" dirty="0"/>
              <a:t>지구 환경을 지켜라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A5B457-E567-4F38-89EE-B0901F317FE2}"/>
              </a:ext>
            </a:extLst>
          </p:cNvPr>
          <p:cNvSpPr txBox="1"/>
          <p:nvPr/>
        </p:nvSpPr>
        <p:spPr>
          <a:xfrm>
            <a:off x="4359588" y="8930725"/>
            <a:ext cx="3489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문화예술 분야의 탄소 발자국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1A4397-BD62-48DD-9229-13CEEF691F54}"/>
              </a:ext>
            </a:extLst>
          </p:cNvPr>
          <p:cNvSpPr txBox="1"/>
          <p:nvPr/>
        </p:nvSpPr>
        <p:spPr>
          <a:xfrm>
            <a:off x="6970710" y="4320151"/>
            <a:ext cx="3491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브로드웨이 그린 연합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2CD2C5-4363-4F39-8D07-7EDEE7398DA8}"/>
              </a:ext>
            </a:extLst>
          </p:cNvPr>
          <p:cNvSpPr txBox="1"/>
          <p:nvPr/>
        </p:nvSpPr>
        <p:spPr>
          <a:xfrm>
            <a:off x="1143000" y="4774168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콜드 플레이</a:t>
            </a: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Earth &amp; Art</a:t>
            </a:r>
          </a:p>
        </p:txBody>
      </p:sp>
      <p:pic>
        <p:nvPicPr>
          <p:cNvPr id="15362" name="Picture 2" descr="나만의 Coldplay (콜드플레이) 베스트 5 : 네이버 블로그">
            <a:extLst>
              <a:ext uri="{FF2B5EF4-FFF2-40B4-BE49-F238E27FC236}">
                <a16:creationId xmlns:a16="http://schemas.microsoft.com/office/drawing/2014/main" id="{EEE47703-A3BC-48AE-BD74-D40CB0EA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257" y="2052010"/>
            <a:ext cx="3078273" cy="245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F36F46A-9A05-4C20-A213-6FAC8F7A7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499" y="2052010"/>
            <a:ext cx="5096120" cy="21193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A98716F-FC00-4F22-B569-ED88A1D87A8C}"/>
              </a:ext>
            </a:extLst>
          </p:cNvPr>
          <p:cNvSpPr txBox="1"/>
          <p:nvPr/>
        </p:nvSpPr>
        <p:spPr>
          <a:xfrm>
            <a:off x="2895600" y="7264121"/>
            <a:ext cx="6713892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50%</a:t>
            </a:r>
            <a:r>
              <a:rPr lang="ko-KR" altLang="en-US" dirty="0"/>
              <a:t>가 환경 계획을 통해 새로운 창의적</a:t>
            </a:r>
            <a:r>
              <a:rPr lang="en-US" altLang="ko-KR" dirty="0"/>
              <a:t>, </a:t>
            </a:r>
            <a:r>
              <a:rPr lang="ko-KR" altLang="en-US" dirty="0"/>
              <a:t>예술적 기회를 개발함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47%</a:t>
            </a:r>
            <a:r>
              <a:rPr lang="ko-KR" altLang="en-US" dirty="0"/>
              <a:t>가 지속가능한 생산 혹은 전시 방법을 추진하고 있음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49%</a:t>
            </a:r>
            <a:r>
              <a:rPr lang="ko-KR" altLang="en-US" dirty="0"/>
              <a:t>가 환경에 대한 작품을 제작하거나 기획</a:t>
            </a:r>
            <a:r>
              <a:rPr lang="en-US" altLang="ko-KR" dirty="0"/>
              <a:t>, </a:t>
            </a:r>
            <a:r>
              <a:rPr lang="ko-KR" altLang="en-US" dirty="0"/>
              <a:t>큐레이션 함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64%</a:t>
            </a:r>
            <a:r>
              <a:rPr lang="ko-KR" altLang="en-US" dirty="0"/>
              <a:t>가 일회용 플라스틱을 감축하기 위한 조치를 시행함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54%</a:t>
            </a:r>
            <a:r>
              <a:rPr lang="ko-KR" altLang="en-US" dirty="0"/>
              <a:t>가 에너지 효율이 좋은 조명 및 제어장치를 설치함</a:t>
            </a:r>
          </a:p>
        </p:txBody>
      </p:sp>
    </p:spTree>
    <p:extLst>
      <p:ext uri="{BB962C8B-B14F-4D97-AF65-F5344CB8AC3E}">
        <p14:creationId xmlns:p14="http://schemas.microsoft.com/office/powerpoint/2010/main" val="944023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279804"/>
            <a:ext cx="6506099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‘</a:t>
            </a:r>
            <a:r>
              <a:rPr lang="en-US" altLang="ko-KR" dirty="0"/>
              <a:t>ACC </a:t>
            </a:r>
            <a:r>
              <a:rPr lang="ko-KR" altLang="en-US" dirty="0"/>
              <a:t>창작공간네트워크 </a:t>
            </a:r>
            <a:r>
              <a:rPr lang="ko-KR" altLang="en-US" dirty="0" err="1"/>
              <a:t>국제포럼’에서는</a:t>
            </a:r>
            <a:r>
              <a:rPr lang="ko-KR" altLang="en-US" dirty="0"/>
              <a:t> 아시아 </a:t>
            </a:r>
            <a:r>
              <a:rPr lang="en-US" altLang="ko-KR" dirty="0"/>
              <a:t>6</a:t>
            </a:r>
            <a:r>
              <a:rPr lang="ko-KR" altLang="en-US" dirty="0"/>
              <a:t>개국 예술기관과 예술가들이 참석해 ‘예술의 회복 탄력성’ 주제로 활발한 문화적 담론</a:t>
            </a:r>
            <a:r>
              <a:rPr lang="en-US" altLang="ko-KR" dirty="0"/>
              <a:t>,</a:t>
            </a:r>
            <a:r>
              <a:rPr lang="ko-KR" altLang="en-US" dirty="0"/>
              <a:t> 코로나 위기 상황 속 예술의 역할과 그 가치를 논의 하고 예술에 의한 치유와 회복탄력성</a:t>
            </a:r>
            <a:r>
              <a:rPr lang="en-US" altLang="ko-KR" dirty="0"/>
              <a:t>, </a:t>
            </a:r>
            <a:r>
              <a:rPr lang="ko-KR" altLang="en-US" dirty="0"/>
              <a:t>그리고 이를 위한 예술지원 정책은 무엇일지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서울문화재단은 코로나</a:t>
            </a:r>
            <a:r>
              <a:rPr lang="en-US" altLang="ko-KR" dirty="0"/>
              <a:t>19</a:t>
            </a:r>
            <a:r>
              <a:rPr lang="ko-KR" altLang="en-US" dirty="0"/>
              <a:t>의 장기화 속에서 시민이 느끼는 우울감과 불안감</a:t>
            </a:r>
            <a:r>
              <a:rPr lang="en-US" altLang="ko-KR" dirty="0"/>
              <a:t>, </a:t>
            </a:r>
            <a:r>
              <a:rPr lang="ko-KR" altLang="en-US" dirty="0"/>
              <a:t>무기력 감 등을 극복하는 예술치유 프로그램 ‘예술로 힐링’ 지원 사업을 꾸준히 진행해 왔다</a:t>
            </a:r>
            <a:r>
              <a:rPr lang="en-US" altLang="ko-KR" dirty="0"/>
              <a:t>. ‘</a:t>
            </a:r>
            <a:r>
              <a:rPr lang="ko-KR" altLang="en-US" dirty="0"/>
              <a:t>예술로 </a:t>
            </a:r>
            <a:r>
              <a:rPr lang="ko-KR" altLang="en-US" dirty="0" err="1"/>
              <a:t>힐링’은</a:t>
            </a:r>
            <a:r>
              <a:rPr lang="ko-KR" altLang="en-US" dirty="0"/>
              <a:t> 코로나</a:t>
            </a:r>
            <a:r>
              <a:rPr lang="en-US" altLang="ko-KR" dirty="0"/>
              <a:t>19 </a:t>
            </a:r>
            <a:r>
              <a:rPr lang="ko-KR" altLang="en-US" dirty="0"/>
              <a:t>이전에도 예술이 가지는 치유의 힘에 주목하여 꾸준히 진행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중앙재난안전 대책본부는 지친 의료진과 방역관계자들을 위한 예술치유 프로그램을 직접 도입하여 지역별로 문화예술단체를 연결해 의료현장에 찾아가 문화예술치유</a:t>
            </a:r>
            <a:r>
              <a:rPr lang="en-US" altLang="ko-KR" dirty="0"/>
              <a:t>, </a:t>
            </a:r>
            <a:r>
              <a:rPr lang="ko-KR" altLang="en-US" dirty="0"/>
              <a:t>의료시설 대상 미술품 특별 대여 및 전시 등 다양한 프로그램을 제공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유튜브에서는 집에서 간섭 없이 편히 즐길 수 있는 마음방역의 수단으로 치유 음악 콘텐츠가 주목</a:t>
            </a:r>
            <a:r>
              <a:rPr lang="en-US" altLang="ko-KR" dirty="0"/>
              <a:t> </a:t>
            </a:r>
            <a:r>
              <a:rPr lang="ko-KR" altLang="en-US" dirty="0"/>
              <a:t>타인과의 소통을 원활하게 하되 접촉을 최소화하는 </a:t>
            </a:r>
            <a:r>
              <a:rPr lang="ko-KR" altLang="en-US" dirty="0" err="1"/>
              <a:t>비대면</a:t>
            </a:r>
            <a:r>
              <a:rPr lang="ko-KR" altLang="en-US" dirty="0"/>
              <a:t> 공예</a:t>
            </a:r>
            <a:r>
              <a:rPr lang="en-US" altLang="ko-KR" dirty="0"/>
              <a:t>, </a:t>
            </a:r>
            <a:r>
              <a:rPr lang="ko-KR" altLang="en-US" dirty="0"/>
              <a:t>취미 클래스 등도 </a:t>
            </a:r>
            <a:r>
              <a:rPr lang="en-US" altLang="ko-KR" dirty="0"/>
              <a:t>,</a:t>
            </a:r>
            <a:r>
              <a:rPr lang="ko-KR" altLang="en-US" dirty="0"/>
              <a:t>적극적으로 자신의 심신 건강과 회복탄력성을 위해 문화예술참여활동 관심을 기울이는 인구도 다시 늘고 있는 상황</a:t>
            </a: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4097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회복 탄력성을 위한 예술 치유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6-1. </a:t>
            </a:r>
            <a:r>
              <a:rPr lang="ko-KR" altLang="en-US" sz="4000" dirty="0" err="1"/>
              <a:t>리질리아트</a:t>
            </a:r>
            <a:r>
              <a:rPr lang="ko-KR" altLang="en-US" sz="4000" dirty="0"/>
              <a:t> 무브먼트</a:t>
            </a:r>
            <a:r>
              <a:rPr lang="en-US" altLang="ko-KR" sz="4000" dirty="0"/>
              <a:t>, </a:t>
            </a:r>
            <a:r>
              <a:rPr lang="en-US" altLang="ko-KR" sz="4000" dirty="0" err="1"/>
              <a:t>ResiliArt</a:t>
            </a:r>
            <a:r>
              <a:rPr lang="en-US" altLang="ko-KR" sz="4000" dirty="0"/>
              <a:t> movement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6.</a:t>
            </a:r>
            <a:r>
              <a:rPr lang="ko-KR" altLang="en-US" sz="2400" dirty="0" err="1"/>
              <a:t>치유로서의</a:t>
            </a:r>
            <a:r>
              <a:rPr lang="ko-KR" altLang="en-US" sz="2400" dirty="0"/>
              <a:t> 예술가치 재발견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2CD2C5-4363-4F39-8D07-7EDEE7398DA8}"/>
              </a:ext>
            </a:extLst>
          </p:cNvPr>
          <p:cNvSpPr txBox="1"/>
          <p:nvPr/>
        </p:nvSpPr>
        <p:spPr>
          <a:xfrm>
            <a:off x="1345601" y="4357296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ACC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창작공간포럼</a:t>
            </a: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ResiliArt</a:t>
            </a:r>
            <a:endParaRPr lang="en-US" altLang="ko-KR" sz="2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386" name="Picture 2" descr="2020 ACC 창작공간네트워크 포럼 제 2부 - YouTube">
            <a:extLst>
              <a:ext uri="{FF2B5EF4-FFF2-40B4-BE49-F238E27FC236}">
                <a16:creationId xmlns:a16="http://schemas.microsoft.com/office/drawing/2014/main" id="{BFA2F962-8EAA-4B33-9D85-C0E4E0CF5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019300"/>
            <a:ext cx="3825468" cy="214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코로나 우울 치유, 서울문화재단 '예술로 힐링' 공모 | Save Internet 뉴데일리">
            <a:extLst>
              <a:ext uri="{FF2B5EF4-FFF2-40B4-BE49-F238E27FC236}">
                <a16:creationId xmlns:a16="http://schemas.microsoft.com/office/drawing/2014/main" id="{341A598C-AAC4-4E3C-AAF9-A7C7CA789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867737"/>
            <a:ext cx="3062375" cy="229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DFC7DF-FFF0-4F49-838A-A0DF22FA7A8A}"/>
              </a:ext>
            </a:extLst>
          </p:cNvPr>
          <p:cNvSpPr txBox="1"/>
          <p:nvPr/>
        </p:nvSpPr>
        <p:spPr>
          <a:xfrm>
            <a:off x="6623953" y="4357296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예술로 힐링</a:t>
            </a:r>
          </a:p>
        </p:txBody>
      </p:sp>
      <p:pic>
        <p:nvPicPr>
          <p:cNvPr id="16390" name="Picture 6" descr="의료진·방역관계자에 문화예술 치유 프로그램 지원 - 코로나19 대응현황 중앙재난안전대책본부 정례브리핑 4/25(토) - YouTube">
            <a:extLst>
              <a:ext uri="{FF2B5EF4-FFF2-40B4-BE49-F238E27FC236}">
                <a16:creationId xmlns:a16="http://schemas.microsoft.com/office/drawing/2014/main" id="{869E9380-B266-4BF6-984B-42ECEE9A1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37" y="6886886"/>
            <a:ext cx="3670106" cy="205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머리가 맑아지는 숲 속 치유음악 🌲하루10분 만병을 치료 해주는 힐링 명상 기치료 음악 및 영상🌲아침명상음악 - 아침음악 - 힐링음악  - 명상음악 - 스트레스해소음 음악 - YouTube">
            <a:extLst>
              <a:ext uri="{FF2B5EF4-FFF2-40B4-BE49-F238E27FC236}">
                <a16:creationId xmlns:a16="http://schemas.microsoft.com/office/drawing/2014/main" id="{6045224B-E385-405B-9B0A-B518FD345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433" y="7030241"/>
            <a:ext cx="3414113" cy="191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630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279804"/>
            <a:ext cx="6506099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2019</a:t>
            </a:r>
            <a:r>
              <a:rPr lang="ko-KR" altLang="en-US" dirty="0"/>
              <a:t>년 국가인권위원회가 발간한 </a:t>
            </a:r>
            <a:r>
              <a:rPr lang="en-US" altLang="ko-KR" dirty="0"/>
              <a:t>｢ </a:t>
            </a:r>
            <a:r>
              <a:rPr lang="ko-KR" altLang="en-US" dirty="0"/>
              <a:t>혐오표현 리포트</a:t>
            </a:r>
            <a:r>
              <a:rPr lang="en-US" altLang="ko-KR" dirty="0"/>
              <a:t>｣</a:t>
            </a:r>
            <a:r>
              <a:rPr lang="ko-KR" altLang="en-US" dirty="0"/>
              <a:t>에 따르면 혐오표현은 특정 집단의 속성을 이유로 대상자를 열등하다 거나 불결한</a:t>
            </a:r>
            <a:r>
              <a:rPr lang="en-US" altLang="ko-KR" dirty="0"/>
              <a:t>, </a:t>
            </a:r>
            <a:r>
              <a:rPr lang="ko-KR" altLang="en-US" dirty="0"/>
              <a:t>또는 위험한 존재로 규정하고 차별함으로써 일상생활에서 이들을 배제하려는 의도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2017</a:t>
            </a:r>
            <a:r>
              <a:rPr lang="ko-KR" altLang="en-US" dirty="0"/>
              <a:t>년 개봉했던 영화 ‘청년 </a:t>
            </a:r>
            <a:r>
              <a:rPr lang="ko-KR" altLang="en-US" dirty="0" err="1"/>
              <a:t>경찰’은</a:t>
            </a:r>
            <a:r>
              <a:rPr lang="ko-KR" altLang="en-US" dirty="0"/>
              <a:t> 서울 대림동의 조선족 범죄 조직을 다룬 코미디</a:t>
            </a:r>
            <a:r>
              <a:rPr lang="en-US" altLang="ko-KR" dirty="0"/>
              <a:t>,</a:t>
            </a:r>
            <a:r>
              <a:rPr lang="ko-KR" altLang="en-US" dirty="0"/>
              <a:t>영화 속 조선족 혐오에 대한 중국 동포 김모씨 외 </a:t>
            </a:r>
            <a:r>
              <a:rPr lang="en-US" altLang="ko-KR" dirty="0"/>
              <a:t>61</a:t>
            </a:r>
            <a:r>
              <a:rPr lang="ko-KR" altLang="en-US" dirty="0"/>
              <a:t>명이 영화 제작사 </a:t>
            </a:r>
            <a:r>
              <a:rPr lang="ko-KR" altLang="en-US" dirty="0" err="1"/>
              <a:t>무비락을</a:t>
            </a:r>
            <a:r>
              <a:rPr lang="ko-KR" altLang="en-US" dirty="0"/>
              <a:t> 상대로 낸 손해배상 청구 ‘화해권고’ 결정이 나와 주목</a:t>
            </a:r>
            <a:r>
              <a:rPr lang="en-US" altLang="ko-KR" dirty="0"/>
              <a:t>, </a:t>
            </a:r>
            <a:r>
              <a:rPr lang="ko-KR" altLang="en-US" dirty="0"/>
              <a:t>이런</a:t>
            </a:r>
            <a:r>
              <a:rPr lang="en-US" altLang="ko-KR" dirty="0"/>
              <a:t> </a:t>
            </a:r>
            <a:r>
              <a:rPr lang="ko-KR" altLang="en-US" dirty="0"/>
              <a:t>행위를 막기 위해 제작 시 자체 모니터링 등 제작 전반의 변화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웹툰 </a:t>
            </a:r>
            <a:r>
              <a:rPr lang="ko-KR" altLang="en-US" dirty="0" err="1"/>
              <a:t>헬퍼</a:t>
            </a:r>
            <a:r>
              <a:rPr lang="en-US" altLang="ko-KR" dirty="0"/>
              <a:t>2: </a:t>
            </a:r>
            <a:r>
              <a:rPr lang="ko-KR" altLang="en-US" dirty="0" err="1"/>
              <a:t>킬베로스에는</a:t>
            </a:r>
            <a:r>
              <a:rPr lang="ko-KR" altLang="en-US" dirty="0"/>
              <a:t> 유명 연예인을 조롱하는 캐릭터도 여럿 등장</a:t>
            </a:r>
            <a:r>
              <a:rPr lang="en-US" altLang="ko-KR" dirty="0"/>
              <a:t> </a:t>
            </a:r>
            <a:r>
              <a:rPr lang="ko-KR" altLang="en-US" dirty="0"/>
              <a:t> 작가와 네이버 웹툰은 사과했지만</a:t>
            </a:r>
            <a:r>
              <a:rPr lang="en-US" altLang="ko-KR" dirty="0"/>
              <a:t>, </a:t>
            </a:r>
            <a:r>
              <a:rPr lang="ko-KR" altLang="en-US" dirty="0"/>
              <a:t>논란이 반복</a:t>
            </a:r>
            <a:r>
              <a:rPr lang="en-US" altLang="ko-KR" dirty="0"/>
              <a:t>,</a:t>
            </a:r>
            <a:r>
              <a:rPr lang="ko-KR" altLang="en-US" dirty="0"/>
              <a:t> 여성을 포함한 사회 약자를 대 상으로 한 혐오 표현에 대한 기준은 논의되고 있지 않는 실정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이런 논쟁이 표현의 자유를 저해할 수 있다고 우려</a:t>
            </a:r>
            <a:r>
              <a:rPr lang="en-US" altLang="ko-KR" dirty="0"/>
              <a:t>, </a:t>
            </a:r>
            <a:r>
              <a:rPr lang="ko-KR" altLang="en-US" dirty="0"/>
              <a:t>혐오를 대상화 한 </a:t>
            </a:r>
            <a:r>
              <a:rPr lang="ko-KR" altLang="en-US" dirty="0" err="1"/>
              <a:t>문화콘텐츠에</a:t>
            </a:r>
            <a:r>
              <a:rPr lang="ko-KR" altLang="en-US" dirty="0"/>
              <a:t> 대한 사회적 파장이나 영향 역시 무시할 수 없다는 의견도 팽배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여성</a:t>
            </a:r>
            <a:r>
              <a:rPr lang="en-US" altLang="ko-KR" dirty="0"/>
              <a:t>, </a:t>
            </a:r>
            <a:r>
              <a:rPr lang="ko-KR" altLang="en-US" dirty="0"/>
              <a:t>이민자</a:t>
            </a:r>
            <a:r>
              <a:rPr lang="en-US" altLang="ko-KR" dirty="0"/>
              <a:t>, </a:t>
            </a:r>
            <a:r>
              <a:rPr lang="ko-KR" altLang="en-US" dirty="0"/>
              <a:t>노인</a:t>
            </a:r>
            <a:r>
              <a:rPr lang="en-US" altLang="ko-KR" dirty="0"/>
              <a:t>, </a:t>
            </a:r>
            <a:r>
              <a:rPr lang="ko-KR" altLang="en-US" dirty="0"/>
              <a:t>장애인</a:t>
            </a:r>
            <a:r>
              <a:rPr lang="en-US" altLang="ko-KR" dirty="0"/>
              <a:t>, </a:t>
            </a:r>
            <a:r>
              <a:rPr lang="ko-KR" altLang="en-US" dirty="0"/>
              <a:t>성 소수자</a:t>
            </a:r>
            <a:r>
              <a:rPr lang="en-US" altLang="ko-KR" dirty="0"/>
              <a:t>, </a:t>
            </a:r>
            <a:r>
              <a:rPr lang="ko-KR" altLang="en-US" dirty="0"/>
              <a:t>아동 등 사회 약자에 대한 혐오 표현은 타인의 인권을 유린하는 행위로 표현의 자유로 볼 수 없다는 관점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현재 한국 사회에 범람하는 혐오를 직접적으로 표현하고 조장하는 </a:t>
            </a:r>
            <a:r>
              <a:rPr lang="ko-KR" altLang="en-US" dirty="0" err="1"/>
              <a:t>문화콘텐츠의</a:t>
            </a:r>
            <a:r>
              <a:rPr lang="ko-KR" altLang="en-US" dirty="0"/>
              <a:t> 지속적인 생산과 확산이 무엇을 뜻하는지는 진지하게 고민해 볼 필요가 있을 것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4097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혐오 표현에 대한 비판 시작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6-2. </a:t>
            </a:r>
            <a:r>
              <a:rPr lang="ko-KR" altLang="en-US" sz="4000" dirty="0"/>
              <a:t>예술 속에 스며드는 혐오표현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6.</a:t>
            </a:r>
            <a:r>
              <a:rPr lang="ko-KR" altLang="en-US" sz="2400" dirty="0" err="1"/>
              <a:t>치유로서의</a:t>
            </a:r>
            <a:r>
              <a:rPr lang="ko-KR" altLang="en-US" sz="2400" dirty="0"/>
              <a:t> 예술가치 재발견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2CD2C5-4363-4F39-8D07-7EDEE7398DA8}"/>
              </a:ext>
            </a:extLst>
          </p:cNvPr>
          <p:cNvSpPr txBox="1"/>
          <p:nvPr/>
        </p:nvSpPr>
        <p:spPr>
          <a:xfrm>
            <a:off x="1130116" y="5399034"/>
            <a:ext cx="3067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국가인권위원회 혐오표현 리포트</a:t>
            </a:r>
          </a:p>
        </p:txBody>
      </p:sp>
      <p:sp>
        <p:nvSpPr>
          <p:cNvPr id="15" name="Oval 5">
            <a:extLst>
              <a:ext uri="{FF2B5EF4-FFF2-40B4-BE49-F238E27FC236}">
                <a16:creationId xmlns:a16="http://schemas.microsoft.com/office/drawing/2014/main" id="{1247B34E-34EB-45CD-A087-45238544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423" y="4541962"/>
            <a:ext cx="2546777" cy="2452808"/>
          </a:xfrm>
          <a:prstGeom prst="ellipse">
            <a:avLst/>
          </a:prstGeom>
          <a:solidFill>
            <a:schemeClr val="bg1"/>
          </a:solidFill>
          <a:ln w="25400">
            <a:solidFill>
              <a:srgbClr val="281153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latinLnBrk="1" hangingPunct="1"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Disgust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DFC7DF-FFF0-4F49-838A-A0DF22FA7A8A}"/>
              </a:ext>
            </a:extLst>
          </p:cNvPr>
          <p:cNvSpPr txBox="1"/>
          <p:nvPr/>
        </p:nvSpPr>
        <p:spPr>
          <a:xfrm>
            <a:off x="6623953" y="4357296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청년경찰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법적책임 뉴스</a:t>
            </a:r>
          </a:p>
        </p:txBody>
      </p:sp>
      <p:pic>
        <p:nvPicPr>
          <p:cNvPr id="17410" name="Picture 2" descr="국가인권위원회] 혐오표현 리포트 : 자료실 | 한국다양성연구소">
            <a:extLst>
              <a:ext uri="{FF2B5EF4-FFF2-40B4-BE49-F238E27FC236}">
                <a16:creationId xmlns:a16="http://schemas.microsoft.com/office/drawing/2014/main" id="{3BAB6360-F902-451F-AA07-8641730DB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917" y="1699271"/>
            <a:ext cx="2558221" cy="3637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박서준·강하늘 주연 영화 '청년 경찰', 조선족 혐오로 법정 판결 받았다 - 인사이트">
            <a:extLst>
              <a:ext uri="{FF2B5EF4-FFF2-40B4-BE49-F238E27FC236}">
                <a16:creationId xmlns:a16="http://schemas.microsoft.com/office/drawing/2014/main" id="{37744FAE-B65F-43B0-B3BE-FC04BCD26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1864663"/>
            <a:ext cx="3911564" cy="219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네이버 웹툰 '헬퍼2' 장면. 해당 장면에 등장한 '이지금' 캐릭터가 가수 아이유를 연상시킨다는 의혹을 받고 있다. 네이버 웹툰 캡처">
            <a:extLst>
              <a:ext uri="{FF2B5EF4-FFF2-40B4-BE49-F238E27FC236}">
                <a16:creationId xmlns:a16="http://schemas.microsoft.com/office/drawing/2014/main" id="{36EB397D-51BF-4D9E-B7A1-8B22CDBA1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994770"/>
            <a:ext cx="4088013" cy="245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58766A-E811-457E-9D1E-4549D7623859}"/>
              </a:ext>
            </a:extLst>
          </p:cNvPr>
          <p:cNvSpPr txBox="1"/>
          <p:nvPr/>
        </p:nvSpPr>
        <p:spPr>
          <a:xfrm>
            <a:off x="1500695" y="9618478"/>
            <a:ext cx="3067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헬퍼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416" name="Picture 8" descr="해외복지이야기] 영국의 표현의 자유, 그리고 혐오발언? : 네이버 블로그">
            <a:extLst>
              <a:ext uri="{FF2B5EF4-FFF2-40B4-BE49-F238E27FC236}">
                <a16:creationId xmlns:a16="http://schemas.microsoft.com/office/drawing/2014/main" id="{A425060C-E53B-4B2C-B935-9D6016A44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746" y="7011294"/>
            <a:ext cx="3598318" cy="219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709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279804"/>
            <a:ext cx="650609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문화예술의 치유</a:t>
            </a:r>
            <a:r>
              <a:rPr lang="en-US" altLang="ko-KR" dirty="0"/>
              <a:t>, </a:t>
            </a:r>
            <a:r>
              <a:rPr lang="ko-KR" altLang="en-US" dirty="0"/>
              <a:t>공감</a:t>
            </a:r>
            <a:r>
              <a:rPr lang="en-US" altLang="ko-KR" dirty="0"/>
              <a:t>, </a:t>
            </a:r>
            <a:r>
              <a:rPr lang="ko-KR" altLang="en-US" dirty="0"/>
              <a:t>위로의 역할에 대한 관심은 더욱 커질 것이며</a:t>
            </a:r>
            <a:r>
              <a:rPr lang="en-US" altLang="ko-KR" dirty="0"/>
              <a:t>, </a:t>
            </a:r>
            <a:r>
              <a:rPr lang="ko-KR" altLang="en-US" dirty="0"/>
              <a:t>문화예술의 사회적 역할에 대한 요구가 증가할 것으로 전망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‘찾아가는 예술처방전’ 과 </a:t>
            </a:r>
            <a:r>
              <a:rPr lang="en-US" altLang="ko-KR" dirty="0"/>
              <a:t>‘</a:t>
            </a:r>
            <a:r>
              <a:rPr lang="ko-KR" altLang="en-US" dirty="0"/>
              <a:t>예술백신 상자</a:t>
            </a:r>
            <a:r>
              <a:rPr lang="en-US" altLang="ko-KR" dirty="0"/>
              <a:t>’ </a:t>
            </a:r>
            <a:r>
              <a:rPr lang="ko-KR" altLang="en-US" dirty="0"/>
              <a:t>프로그램은  예술가들과 예술치료사들이 의료진과 내담자들에게 예술치유를 통해 회복탄력성을 되찾고자 도와주는 프로그램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Americans for the Arts</a:t>
            </a:r>
            <a:r>
              <a:rPr lang="ko-KR" altLang="en-US" dirty="0"/>
              <a:t>‘예술을 지원해야 하는 </a:t>
            </a:r>
            <a:r>
              <a:rPr lang="en-US" altLang="ko-KR" dirty="0"/>
              <a:t>10</a:t>
            </a:r>
            <a:r>
              <a:rPr lang="ko-KR" altLang="en-US" dirty="0"/>
              <a:t>가지 이유</a:t>
            </a:r>
            <a:r>
              <a:rPr lang="en-US" altLang="ko-KR" dirty="0"/>
              <a:t>(10 Reasons to support the arts)’</a:t>
            </a:r>
            <a:r>
              <a:rPr lang="ko-KR" altLang="en-US" dirty="0"/>
              <a:t>와 함께  ‘예술의 사회적 영향 </a:t>
            </a:r>
            <a:r>
              <a:rPr lang="ko-KR" altLang="en-US" dirty="0" err="1"/>
              <a:t>탐구표</a:t>
            </a:r>
            <a:r>
              <a:rPr lang="en-US" altLang="ko-KR" dirty="0"/>
              <a:t>(</a:t>
            </a:r>
            <a:r>
              <a:rPr lang="en-US" altLang="ko-KR" dirty="0" err="1"/>
              <a:t>Arts+Social</a:t>
            </a:r>
            <a:r>
              <a:rPr lang="en-US" altLang="ko-KR" dirty="0"/>
              <a:t> Impacts Explorer)’</a:t>
            </a:r>
            <a:r>
              <a:rPr lang="ko-KR" altLang="en-US" dirty="0"/>
              <a:t>를 개발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예술의 치유적 기능 외에도 혁신</a:t>
            </a:r>
            <a:r>
              <a:rPr lang="en-US" altLang="ko-KR" dirty="0"/>
              <a:t>, </a:t>
            </a:r>
            <a:r>
              <a:rPr lang="ko-KR" altLang="en-US" dirty="0"/>
              <a:t>농 업과 음식</a:t>
            </a:r>
            <a:r>
              <a:rPr lang="en-US" altLang="ko-KR" dirty="0"/>
              <a:t>, </a:t>
            </a:r>
            <a:r>
              <a:rPr lang="ko-KR" altLang="en-US" dirty="0"/>
              <a:t>환경과 지속가능성</a:t>
            </a:r>
            <a:r>
              <a:rPr lang="en-US" altLang="ko-KR" dirty="0"/>
              <a:t>, </a:t>
            </a:r>
            <a:r>
              <a:rPr lang="ko-KR" altLang="en-US" dirty="0"/>
              <a:t>노화</a:t>
            </a:r>
            <a:r>
              <a:rPr lang="en-US" altLang="ko-KR" dirty="0"/>
              <a:t>, </a:t>
            </a:r>
            <a:r>
              <a:rPr lang="ko-KR" altLang="en-US" dirty="0"/>
              <a:t>형벌과 교화 등 </a:t>
            </a:r>
            <a:r>
              <a:rPr lang="en-US" altLang="ko-KR" dirty="0"/>
              <a:t>26</a:t>
            </a:r>
            <a:r>
              <a:rPr lang="ko-KR" altLang="en-US" dirty="0"/>
              <a:t>가지 역역에서 예술의 사회적 가치와 역할을 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중요한 점은 </a:t>
            </a:r>
            <a:r>
              <a:rPr lang="en-US" altLang="ko-KR" dirty="0"/>
              <a:t>AFA</a:t>
            </a:r>
            <a:r>
              <a:rPr lang="ko-KR" altLang="en-US" dirty="0"/>
              <a:t>는 정부기관이 아닌 민간단체로서 현장 에서 자발적으로 내부의 성원들의 끊임없는 활동과 탐구를 통해 이러한 가치들을 과학 적 근거와 함께 제시하고 있다는 점</a:t>
            </a: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4097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문화예술의 사회적 역할 요구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6-3. </a:t>
            </a:r>
            <a:r>
              <a:rPr lang="ko-KR" altLang="en-US" sz="4000" dirty="0"/>
              <a:t>문화예술의 사회적 가치 및 역할의 증대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6.</a:t>
            </a:r>
            <a:r>
              <a:rPr lang="ko-KR" altLang="en-US" sz="2400" dirty="0" err="1"/>
              <a:t>치유로서의</a:t>
            </a:r>
            <a:r>
              <a:rPr lang="ko-KR" altLang="en-US" sz="2400" dirty="0"/>
              <a:t> 예술가치 재발견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58766A-E811-457E-9D1E-4549D7623859}"/>
              </a:ext>
            </a:extLst>
          </p:cNvPr>
          <p:cNvSpPr txBox="1"/>
          <p:nvPr/>
        </p:nvSpPr>
        <p:spPr>
          <a:xfrm>
            <a:off x="1739805" y="8681511"/>
            <a:ext cx="7186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https://ww2.americansforthearts.org/explorer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434" name="Picture 2" descr="Americans For The Arts Debuts Improved Arts + Social Impact Explorer |  Americans for the Arts">
            <a:extLst>
              <a:ext uri="{FF2B5EF4-FFF2-40B4-BE49-F238E27FC236}">
                <a16:creationId xmlns:a16="http://schemas.microsoft.com/office/drawing/2014/main" id="{D1370F4C-D7A7-4721-8AC8-D725C2524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824935"/>
            <a:ext cx="6934200" cy="665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사진 설명이 없습니다.">
            <a:extLst>
              <a:ext uri="{FF2B5EF4-FFF2-40B4-BE49-F238E27FC236}">
                <a16:creationId xmlns:a16="http://schemas.microsoft.com/office/drawing/2014/main" id="{159F3C81-FA27-43CC-8261-8A96528ED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200" y="7538085"/>
            <a:ext cx="6172200" cy="232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424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279804"/>
            <a:ext cx="6506099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SNS </a:t>
            </a:r>
            <a:r>
              <a:rPr lang="ko-KR" altLang="en-US" dirty="0"/>
              <a:t>상에서 만나는 사람들로 대부분 온라인상에서만 친구가 되어 소통하고 쉽게 관계가 끊어지는</a:t>
            </a:r>
            <a:r>
              <a:rPr lang="en-US" altLang="ko-KR" dirty="0"/>
              <a:t> </a:t>
            </a:r>
            <a:r>
              <a:rPr lang="ko-KR" altLang="en-US" dirty="0"/>
              <a:t>인간관계를 최근에는 ‘</a:t>
            </a:r>
            <a:r>
              <a:rPr lang="ko-KR" altLang="en-US" dirty="0" err="1"/>
              <a:t>후렌드</a:t>
            </a:r>
            <a:r>
              <a:rPr lang="en-US" altLang="ko-KR" dirty="0"/>
              <a:t>(Who-</a:t>
            </a:r>
            <a:r>
              <a:rPr lang="en-US" altLang="ko-KR" dirty="0" err="1"/>
              <a:t>riend</a:t>
            </a:r>
            <a:r>
              <a:rPr lang="en-US" altLang="ko-KR" dirty="0"/>
              <a:t>)’</a:t>
            </a:r>
            <a:r>
              <a:rPr lang="ko-KR" altLang="en-US" dirty="0"/>
              <a:t>라고 명명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후렌드는</a:t>
            </a:r>
            <a:r>
              <a:rPr lang="ko-KR" altLang="en-US" dirty="0"/>
              <a:t> ‘</a:t>
            </a:r>
            <a:r>
              <a:rPr lang="en-US" altLang="ko-KR" dirty="0"/>
              <a:t>who(</a:t>
            </a:r>
            <a:r>
              <a:rPr lang="ko-KR" altLang="en-US" dirty="0"/>
              <a:t>누구</a:t>
            </a:r>
            <a:r>
              <a:rPr lang="en-US" altLang="ko-KR" dirty="0"/>
              <a:t>)’</a:t>
            </a:r>
            <a:r>
              <a:rPr lang="ko-KR" altLang="en-US" dirty="0"/>
              <a:t>와 ‘</a:t>
            </a:r>
            <a:r>
              <a:rPr lang="en-US" altLang="ko-KR" dirty="0"/>
              <a:t>friend(</a:t>
            </a:r>
            <a:r>
              <a:rPr lang="ko-KR" altLang="en-US" dirty="0"/>
              <a:t>친구</a:t>
            </a:r>
            <a:r>
              <a:rPr lang="en-US" altLang="ko-KR" dirty="0"/>
              <a:t>)’ </a:t>
            </a:r>
            <a:r>
              <a:rPr lang="ko-KR" altLang="en-US" dirty="0"/>
              <a:t>의 합성어로 ‘</a:t>
            </a:r>
            <a:r>
              <a:rPr lang="ko-KR" altLang="en-US" dirty="0" err="1"/>
              <a:t>누구와도</a:t>
            </a:r>
            <a:r>
              <a:rPr lang="ko-KR" altLang="en-US" dirty="0"/>
              <a:t> 친구가 될 수 있다’라는 뜻</a:t>
            </a:r>
            <a:r>
              <a:rPr lang="en-US" altLang="ko-KR" dirty="0"/>
              <a:t>, </a:t>
            </a:r>
            <a:r>
              <a:rPr lang="ko-KR" altLang="en-US" dirty="0"/>
              <a:t>즉 공통의 주제와 관심사가 </a:t>
            </a:r>
            <a:r>
              <a:rPr lang="ko-KR" altLang="en-US" dirty="0" err="1"/>
              <a:t>있으</a:t>
            </a:r>
            <a:r>
              <a:rPr lang="ko-KR" altLang="en-US" dirty="0"/>
              <a:t> 면 온라인상에서 누구나 친구가 될 수 있으며</a:t>
            </a:r>
            <a:r>
              <a:rPr lang="en-US" altLang="ko-KR" dirty="0"/>
              <a:t>, </a:t>
            </a:r>
            <a:r>
              <a:rPr lang="ko-KR" altLang="en-US" dirty="0"/>
              <a:t>만약 이에 벗어나게 되면 ‘</a:t>
            </a:r>
            <a:r>
              <a:rPr lang="ko-KR" altLang="en-US" dirty="0" err="1"/>
              <a:t>후렌드’의</a:t>
            </a:r>
            <a:r>
              <a:rPr lang="ko-KR" altLang="en-US" dirty="0"/>
              <a:t> 범주 에서도 쉽게 벗어남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‘</a:t>
            </a:r>
            <a:r>
              <a:rPr lang="ko-KR" altLang="en-US" dirty="0" err="1"/>
              <a:t>언팔’이라는</a:t>
            </a:r>
            <a:r>
              <a:rPr lang="ko-KR" altLang="en-US" dirty="0"/>
              <a:t> 기능 하나로 모든 인간관계가 쉽게 끊어짐</a:t>
            </a:r>
            <a:r>
              <a:rPr lang="en-US" altLang="ko-KR" dirty="0"/>
              <a:t> ‘</a:t>
            </a:r>
            <a:r>
              <a:rPr lang="ko-KR" altLang="en-US" dirty="0"/>
              <a:t>질척대지 않는 선’이라는 적정 거리가 </a:t>
            </a:r>
            <a:r>
              <a:rPr lang="ko-KR" altLang="en-US" dirty="0" err="1"/>
              <a:t>후렌드</a:t>
            </a:r>
            <a:r>
              <a:rPr lang="ko-KR" altLang="en-US" dirty="0"/>
              <a:t> 사이에서는 중요한 미덕이며</a:t>
            </a:r>
            <a:r>
              <a:rPr lang="en-US" altLang="ko-KR" dirty="0"/>
              <a:t>, </a:t>
            </a:r>
            <a:r>
              <a:rPr lang="ko-KR" altLang="en-US" dirty="0"/>
              <a:t>동시다발적 으로 여러 명과 다양한 연결고리를 유지하는 것 또한 주요한 특징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코리빙</a:t>
            </a:r>
            <a:r>
              <a:rPr lang="ko-KR" altLang="en-US" dirty="0"/>
              <a:t> 하우스는 개인 공간은 철저히 분리하지만 생활</a:t>
            </a:r>
            <a:r>
              <a:rPr lang="en-US" altLang="ko-KR" dirty="0"/>
              <a:t>, </a:t>
            </a:r>
            <a:r>
              <a:rPr lang="ko-KR" altLang="en-US" dirty="0"/>
              <a:t>문화공간은 입주민 전체와 공유하는 주거 형태</a:t>
            </a:r>
            <a:r>
              <a:rPr lang="en-US" altLang="ko-KR" dirty="0"/>
              <a:t> ,</a:t>
            </a:r>
            <a:r>
              <a:rPr lang="ko-KR" altLang="en-US" dirty="0"/>
              <a:t>나만의 공간이 철저하게 분리되어 있지만 함께 쓰는 공용 공간 타인과 공간 일부를 공유하는 것을 선호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당근마켓은 ‘</a:t>
            </a:r>
            <a:r>
              <a:rPr lang="ko-KR" altLang="en-US" dirty="0" err="1"/>
              <a:t>동네’와</a:t>
            </a:r>
            <a:r>
              <a:rPr lang="ko-KR" altLang="en-US" dirty="0"/>
              <a:t> ‘공통의 </a:t>
            </a:r>
            <a:r>
              <a:rPr lang="ko-KR" altLang="en-US" dirty="0" err="1"/>
              <a:t>취향’이라는</a:t>
            </a:r>
            <a:r>
              <a:rPr lang="ko-KR" altLang="en-US" dirty="0"/>
              <a:t> 연결점이 있지만</a:t>
            </a:r>
            <a:r>
              <a:rPr lang="en-US" altLang="ko-KR" dirty="0"/>
              <a:t>, </a:t>
            </a:r>
            <a:r>
              <a:rPr lang="ko-KR" altLang="en-US" dirty="0"/>
              <a:t>만나는 시간도 부담스럽지 않게 짧으며 대면을 통해 만남을 가질 수 있다는 장점</a:t>
            </a:r>
            <a:r>
              <a:rPr lang="en-US" altLang="ko-KR" dirty="0"/>
              <a:t>, </a:t>
            </a:r>
            <a:r>
              <a:rPr lang="ko-KR" altLang="en-US" dirty="0"/>
              <a:t>일면식도 없는 동네주민이지만 적당한 거리를 유지하며 사람과 사람 간의 연결됨을 느낄 수 있고</a:t>
            </a:r>
            <a:r>
              <a:rPr lang="en-US" altLang="ko-KR" dirty="0"/>
              <a:t>, </a:t>
            </a:r>
            <a:r>
              <a:rPr lang="ko-KR" altLang="en-US" dirty="0"/>
              <a:t>인간관계 유지에 대 한 부담감 없이 편안한 소통이 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‘</a:t>
            </a:r>
            <a:r>
              <a:rPr lang="ko-KR" altLang="en-US" dirty="0" err="1"/>
              <a:t>부계정</a:t>
            </a:r>
            <a:r>
              <a:rPr lang="en-US" altLang="ko-KR" dirty="0"/>
              <a:t>’</a:t>
            </a:r>
            <a:r>
              <a:rPr lang="ko-KR" altLang="en-US" dirty="0"/>
              <a:t>에는 신상정보 없이 철저히 자신의 취향</a:t>
            </a:r>
            <a:r>
              <a:rPr lang="en-US" altLang="ko-KR" dirty="0"/>
              <a:t>, </a:t>
            </a:r>
            <a:r>
              <a:rPr lang="ko-KR" altLang="en-US" dirty="0"/>
              <a:t>생각</a:t>
            </a:r>
            <a:r>
              <a:rPr lang="en-US" altLang="ko-KR" dirty="0"/>
              <a:t>, </a:t>
            </a:r>
            <a:r>
              <a:rPr lang="ko-KR" altLang="en-US" dirty="0"/>
              <a:t>의견만이 드러나기 때문에 나를 훨씬 더 자유롭게 표현할 수 있고 생각이 같은 이들과 소통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409700"/>
            <a:ext cx="593909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선택적 연결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후렌드의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사회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7-1. </a:t>
            </a:r>
            <a:r>
              <a:rPr lang="ko-KR" altLang="en-US" sz="4000" dirty="0"/>
              <a:t>확장된 개인주의와 새로운 </a:t>
            </a:r>
            <a:r>
              <a:rPr lang="ko-KR" altLang="en-US" sz="4000" dirty="0" err="1"/>
              <a:t>관계맺기</a:t>
            </a:r>
            <a:r>
              <a:rPr lang="en-US" altLang="ko-KR" sz="4000" dirty="0"/>
              <a:t>, ‘</a:t>
            </a:r>
            <a:r>
              <a:rPr lang="ko-KR" altLang="en-US" sz="4000" dirty="0"/>
              <a:t>느슨한 연대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7.</a:t>
            </a:r>
            <a:r>
              <a:rPr lang="ko-KR" altLang="en-US" sz="2400" dirty="0"/>
              <a:t>문화예술분야의 느슨한 연대 확대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58766A-E811-457E-9D1E-4549D7623859}"/>
              </a:ext>
            </a:extLst>
          </p:cNvPr>
          <p:cNvSpPr txBox="1"/>
          <p:nvPr/>
        </p:nvSpPr>
        <p:spPr>
          <a:xfrm>
            <a:off x="6934200" y="7048500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코리빙하우스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460" name="Picture 4" descr="밀레니엄-Z세대 트렌드 키워드 5가지 📙 - HelloDigital ㅣ 블로그">
            <a:extLst>
              <a:ext uri="{FF2B5EF4-FFF2-40B4-BE49-F238E27FC236}">
                <a16:creationId xmlns:a16="http://schemas.microsoft.com/office/drawing/2014/main" id="{56ED4D3B-A85F-4E5A-9795-42E41931E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431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주거비는 비싸고 혼자 사니 외롭고…코 리빙(co-living) 바람 분다 | 중앙일보">
            <a:extLst>
              <a:ext uri="{FF2B5EF4-FFF2-40B4-BE49-F238E27FC236}">
                <a16:creationId xmlns:a16="http://schemas.microsoft.com/office/drawing/2014/main" id="{C5F3C2BD-11C6-4929-A49C-AF2510A02E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1" t="-1" r="19659" b="-730"/>
          <a:stretch/>
        </p:blipFill>
        <p:spPr bwMode="auto">
          <a:xfrm>
            <a:off x="6823131" y="1711649"/>
            <a:ext cx="32004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당근마켓 - Google Play 앱">
            <a:extLst>
              <a:ext uri="{FF2B5EF4-FFF2-40B4-BE49-F238E27FC236}">
                <a16:creationId xmlns:a16="http://schemas.microsoft.com/office/drawing/2014/main" id="{3A2EB27D-F532-4CC0-96D6-D4509A054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547929"/>
            <a:ext cx="4738743" cy="231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862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279804"/>
            <a:ext cx="6506099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베이비붐 세대 는 빈곤과 고속 경제성장을 함께 경험</a:t>
            </a:r>
            <a:r>
              <a:rPr lang="en-US" altLang="ko-KR" dirty="0"/>
              <a:t>, 386</a:t>
            </a:r>
            <a:r>
              <a:rPr lang="ko-KR" altLang="en-US" dirty="0"/>
              <a:t>세대는 민주화 운동 에 앞장선 세대이면서</a:t>
            </a:r>
            <a:r>
              <a:rPr lang="en-US" altLang="ko-KR" dirty="0"/>
              <a:t>, </a:t>
            </a:r>
            <a:r>
              <a:rPr lang="ko-KR" altLang="en-US" dirty="0"/>
              <a:t>정치적 이념을 중시하고 집단주의 문화가 강한 세대</a:t>
            </a:r>
            <a:r>
              <a:rPr lang="en-US" altLang="ko-KR" dirty="0"/>
              <a:t>,X</a:t>
            </a:r>
            <a:r>
              <a:rPr lang="ko-KR" altLang="en-US" dirty="0"/>
              <a:t>세대로 부터 개인주의 문화가 시작</a:t>
            </a:r>
            <a:r>
              <a:rPr lang="en-US" altLang="ko-KR" dirty="0"/>
              <a:t>,</a:t>
            </a:r>
            <a:r>
              <a:rPr lang="ko-KR" altLang="en-US" dirty="0"/>
              <a:t>개성을 중시하였으나 비교적 조직에는 순응하는 모습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밀레니얼</a:t>
            </a:r>
            <a:r>
              <a:rPr lang="ko-KR" altLang="en-US" dirty="0"/>
              <a:t> 세대</a:t>
            </a:r>
            <a:r>
              <a:rPr lang="en-US" altLang="ko-KR" dirty="0"/>
              <a:t>(M</a:t>
            </a:r>
            <a:r>
              <a:rPr lang="ko-KR" altLang="en-US" dirty="0"/>
              <a:t>세대</a:t>
            </a:r>
            <a:r>
              <a:rPr lang="en-US" altLang="ko-KR" dirty="0"/>
              <a:t>)</a:t>
            </a:r>
            <a:r>
              <a:rPr lang="ko-KR" altLang="en-US" dirty="0"/>
              <a:t>는 저성장 시대에 태어나 취업난을 경험한 세대</a:t>
            </a:r>
            <a:r>
              <a:rPr lang="en-US" altLang="ko-KR" dirty="0"/>
              <a:t>,</a:t>
            </a:r>
            <a:r>
              <a:rPr lang="ko-KR" altLang="en-US" dirty="0"/>
              <a:t>조직 밖에서 자아를 실현하고자 하는 욕구가 있으며 소셜 미디어 등 디지털문화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en-US" altLang="ko-KR" dirty="0"/>
              <a:t>Z</a:t>
            </a:r>
            <a:r>
              <a:rPr lang="ko-KR" altLang="en-US" dirty="0"/>
              <a:t>세대는 태어날 때부터 디지털 기기를 사용한 </a:t>
            </a:r>
            <a:r>
              <a:rPr lang="ko-KR" altLang="en-US" dirty="0" err="1"/>
              <a:t>디지</a:t>
            </a:r>
            <a:r>
              <a:rPr lang="ko-KR" altLang="en-US" dirty="0"/>
              <a:t> 털 네이티브</a:t>
            </a:r>
            <a:r>
              <a:rPr lang="en-US" altLang="ko-KR" dirty="0"/>
              <a:t>(Digital Native)</a:t>
            </a:r>
            <a:r>
              <a:rPr lang="ko-KR" altLang="en-US" dirty="0"/>
              <a:t>로 유튜브</a:t>
            </a:r>
            <a:r>
              <a:rPr lang="en-US" altLang="ko-KR" dirty="0"/>
              <a:t>(</a:t>
            </a:r>
            <a:r>
              <a:rPr lang="en-US" altLang="ko-KR" dirty="0" err="1"/>
              <a:t>Youtube</a:t>
            </a:r>
            <a:r>
              <a:rPr lang="en-US" altLang="ko-KR" dirty="0"/>
              <a:t>) </a:t>
            </a:r>
            <a:r>
              <a:rPr lang="ko-KR" altLang="en-US" dirty="0"/>
              <a:t>세대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이태백</a:t>
            </a:r>
            <a:r>
              <a:rPr lang="en-US" altLang="ko-KR" dirty="0"/>
              <a:t>(20</a:t>
            </a:r>
            <a:r>
              <a:rPr lang="ko-KR" altLang="en-US" dirty="0"/>
              <a:t>대의 태반이 백수</a:t>
            </a:r>
            <a:r>
              <a:rPr lang="en-US" altLang="ko-KR" dirty="0"/>
              <a:t>), 3</a:t>
            </a:r>
            <a:r>
              <a:rPr lang="ko-KR" altLang="en-US" dirty="0"/>
              <a:t>포 세대</a:t>
            </a:r>
            <a:r>
              <a:rPr lang="en-US" altLang="ko-KR" dirty="0"/>
              <a:t>(</a:t>
            </a:r>
            <a:r>
              <a:rPr lang="ko-KR" altLang="en-US" dirty="0"/>
              <a:t>연애</a:t>
            </a:r>
            <a:r>
              <a:rPr lang="en-US" altLang="ko-KR" dirty="0"/>
              <a:t>, </a:t>
            </a:r>
            <a:r>
              <a:rPr lang="ko-KR" altLang="en-US" dirty="0"/>
              <a:t>결혼</a:t>
            </a:r>
            <a:r>
              <a:rPr lang="en-US" altLang="ko-KR" dirty="0"/>
              <a:t>, </a:t>
            </a:r>
            <a:r>
              <a:rPr lang="ko-KR" altLang="en-US" dirty="0"/>
              <a:t>출산을 포 기한 세대</a:t>
            </a:r>
            <a:r>
              <a:rPr lang="en-US" altLang="ko-KR" dirty="0"/>
              <a:t>)’, ‘5</a:t>
            </a:r>
            <a:r>
              <a:rPr lang="ko-KR" altLang="en-US" dirty="0"/>
              <a:t>포 세대</a:t>
            </a:r>
            <a:r>
              <a:rPr lang="en-US" altLang="ko-KR" dirty="0"/>
              <a:t>(</a:t>
            </a:r>
            <a:r>
              <a:rPr lang="ko-KR" altLang="en-US" dirty="0"/>
              <a:t>연애</a:t>
            </a:r>
            <a:r>
              <a:rPr lang="en-US" altLang="ko-KR" dirty="0"/>
              <a:t>, </a:t>
            </a:r>
            <a:r>
              <a:rPr lang="ko-KR" altLang="en-US" dirty="0"/>
              <a:t>결혼</a:t>
            </a:r>
            <a:r>
              <a:rPr lang="en-US" altLang="ko-KR" dirty="0"/>
              <a:t>, </a:t>
            </a:r>
            <a:r>
              <a:rPr lang="ko-KR" altLang="en-US" dirty="0"/>
              <a:t>출산</a:t>
            </a:r>
            <a:r>
              <a:rPr lang="en-US" altLang="ko-KR" dirty="0"/>
              <a:t>, </a:t>
            </a:r>
            <a:r>
              <a:rPr lang="ko-KR" altLang="en-US" dirty="0"/>
              <a:t>부동산</a:t>
            </a:r>
            <a:r>
              <a:rPr lang="en-US" altLang="ko-KR" dirty="0"/>
              <a:t>, </a:t>
            </a:r>
            <a:r>
              <a:rPr lang="ko-KR" altLang="en-US" dirty="0"/>
              <a:t>경력을 포기한 세대</a:t>
            </a:r>
            <a:r>
              <a:rPr lang="en-US" altLang="ko-KR" dirty="0"/>
              <a:t>)’, N</a:t>
            </a:r>
            <a:r>
              <a:rPr lang="ko-KR" altLang="en-US" dirty="0"/>
              <a:t>포 세대 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세대 갈등 이전에</a:t>
            </a:r>
            <a:r>
              <a:rPr lang="en-US" altLang="ko-KR" dirty="0"/>
              <a:t>, </a:t>
            </a:r>
            <a:r>
              <a:rPr lang="ko-KR" altLang="en-US" dirty="0"/>
              <a:t>우리나라 청년층이 겪어왔고 또 겪고 있는 사회경제적 어려움을 반영하는 표현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‘</a:t>
            </a:r>
            <a:r>
              <a:rPr lang="ko-KR" altLang="en-US" dirty="0" err="1"/>
              <a:t>이생망</a:t>
            </a:r>
            <a:r>
              <a:rPr lang="en-US" altLang="ko-KR" dirty="0"/>
              <a:t>(</a:t>
            </a:r>
            <a:r>
              <a:rPr lang="ko-KR" altLang="en-US" dirty="0"/>
              <a:t>이번 생은 망했 다</a:t>
            </a:r>
            <a:r>
              <a:rPr lang="en-US" altLang="ko-KR" dirty="0"/>
              <a:t>)’</a:t>
            </a:r>
            <a:r>
              <a:rPr lang="ko-KR" altLang="en-US" dirty="0"/>
              <a:t>이라는 신조어가 </a:t>
            </a:r>
            <a:r>
              <a:rPr lang="en-US" altLang="ko-KR" dirty="0"/>
              <a:t>20</a:t>
            </a:r>
            <a:r>
              <a:rPr lang="ko-KR" altLang="en-US" dirty="0"/>
              <a:t>대에 유행어로 </a:t>
            </a:r>
            <a:r>
              <a:rPr lang="ko-KR" altLang="en-US" dirty="0" err="1"/>
              <a:t>번져있듯이</a:t>
            </a:r>
            <a:r>
              <a:rPr lang="ko-KR" altLang="en-US" dirty="0"/>
              <a:t> 현재의 </a:t>
            </a:r>
            <a:r>
              <a:rPr lang="en-US" altLang="ko-KR" dirty="0"/>
              <a:t>20</a:t>
            </a:r>
            <a:r>
              <a:rPr lang="ko-KR" altLang="en-US" dirty="0"/>
              <a:t>대는 이전 세대보다는 더 나아진 환경에서 살아가고는 있지만 자신들의 미래를 비관적으로 조망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목적 지향적 모임은 친목보다는 취미</a:t>
            </a:r>
            <a:r>
              <a:rPr lang="en-US" altLang="ko-KR" dirty="0"/>
              <a:t>, </a:t>
            </a:r>
            <a:r>
              <a:rPr lang="ko-KR" altLang="en-US" dirty="0"/>
              <a:t>취향</a:t>
            </a:r>
            <a:r>
              <a:rPr lang="en-US" altLang="ko-KR" dirty="0"/>
              <a:t>, </a:t>
            </a:r>
            <a:r>
              <a:rPr lang="ko-KR" altLang="en-US" dirty="0"/>
              <a:t>관심사</a:t>
            </a:r>
            <a:r>
              <a:rPr lang="en-US" altLang="ko-KR" dirty="0"/>
              <a:t>, </a:t>
            </a:r>
            <a:r>
              <a:rPr lang="ko-KR" altLang="en-US" dirty="0"/>
              <a:t>정보 등 ‘</a:t>
            </a:r>
            <a:r>
              <a:rPr lang="ko-KR" altLang="en-US" dirty="0" err="1"/>
              <a:t>목적’을</a:t>
            </a:r>
            <a:r>
              <a:rPr lang="ko-KR" altLang="en-US" dirty="0"/>
              <a:t> 중시</a:t>
            </a:r>
            <a:r>
              <a:rPr lang="en-US" altLang="ko-KR" dirty="0"/>
              <a:t>,</a:t>
            </a:r>
            <a:r>
              <a:rPr lang="ko-KR" altLang="en-US" dirty="0"/>
              <a:t> 동일한 관심사를 함께 공유할 사람을 찾고 이들은 ‘따로 </a:t>
            </a:r>
            <a:r>
              <a:rPr lang="ko-KR" altLang="en-US" dirty="0" err="1"/>
              <a:t>또같</a:t>
            </a:r>
            <a:r>
              <a:rPr lang="ko-KR" altLang="en-US" dirty="0"/>
              <a:t> 이’ 인맥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이들은 ‘얼마나 많은 사람 을 알고 있는가’보다는 ‘어떤 사람을 알고 있는가’가 더 중요</a:t>
            </a: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107853"/>
            <a:ext cx="5939094" cy="991983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세대갈등의 주범</a:t>
            </a:r>
            <a:r>
              <a:rPr lang="en-US" altLang="ko-KR" sz="2800" dirty="0"/>
              <a:t>, </a:t>
            </a:r>
            <a:r>
              <a:rPr lang="ko-KR" altLang="en-US" sz="2800" dirty="0"/>
              <a:t>사회경제적 불평등과 불안한 미래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7-2. </a:t>
            </a:r>
            <a:r>
              <a:rPr lang="ko-KR" altLang="en-US" sz="4000" dirty="0"/>
              <a:t>세대 간 가치관 차이와 인간관계의 변화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7.</a:t>
            </a:r>
            <a:r>
              <a:rPr lang="ko-KR" altLang="en-US" sz="2400" dirty="0"/>
              <a:t>문화예술분야의 느슨한 연대 확대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482" name="Picture 2" descr="우리도 결국 노인이 된다②] 세대 간 접점부족이 낳은 불통…해결방안은 &lt; 심층기획 &lt; 사회일반 &lt; 사회 &lt; 기사본문 - 투데이신문">
            <a:extLst>
              <a:ext uri="{FF2B5EF4-FFF2-40B4-BE49-F238E27FC236}">
                <a16:creationId xmlns:a16="http://schemas.microsoft.com/office/drawing/2014/main" id="{31287A56-B00E-4CCC-B892-587F1A8FF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52214"/>
            <a:ext cx="4906720" cy="593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세대갈등 해소 방안 기획서">
            <a:extLst>
              <a:ext uri="{FF2B5EF4-FFF2-40B4-BE49-F238E27FC236}">
                <a16:creationId xmlns:a16="http://schemas.microsoft.com/office/drawing/2014/main" id="{E9E7526B-FEF1-4085-AE79-BA07B79D8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355081"/>
            <a:ext cx="4762500" cy="614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50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279804"/>
            <a:ext cx="6506099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공통의 취향과 관심사를 기반으로</a:t>
            </a:r>
            <a:r>
              <a:rPr lang="en-US" altLang="ko-KR" dirty="0"/>
              <a:t>, ‘</a:t>
            </a:r>
            <a:r>
              <a:rPr lang="ko-KR" altLang="en-US" dirty="0"/>
              <a:t>선택적 </a:t>
            </a:r>
            <a:r>
              <a:rPr lang="ko-KR" altLang="en-US" dirty="0" err="1"/>
              <a:t>연결’에</a:t>
            </a:r>
            <a:r>
              <a:rPr lang="ko-KR" altLang="en-US" dirty="0"/>
              <a:t> 대한 욕구는 새로운 문화예술 향 유 방식과 비즈니스를 탄생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‘열정에 기 </a:t>
            </a:r>
            <a:r>
              <a:rPr lang="ko-KR" altLang="en-US" dirty="0" err="1"/>
              <a:t>름붓기’는</a:t>
            </a:r>
            <a:r>
              <a:rPr lang="ko-KR" altLang="en-US" dirty="0"/>
              <a:t> 망원동에 ‘크리에이터 </a:t>
            </a:r>
            <a:r>
              <a:rPr lang="ko-KR" altLang="en-US" dirty="0" err="1"/>
              <a:t>클럽’을</a:t>
            </a:r>
            <a:r>
              <a:rPr lang="ko-KR" altLang="en-US" dirty="0"/>
              <a:t> 운영</a:t>
            </a:r>
            <a:r>
              <a:rPr lang="en-US" altLang="ko-KR" dirty="0"/>
              <a:t>, </a:t>
            </a:r>
            <a:r>
              <a:rPr lang="ko-KR" altLang="en-US" dirty="0"/>
              <a:t>강남점으로 확장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연극과 영화를 좋아하는 사람들이 모여서 만들어진 ‘</a:t>
            </a:r>
            <a:r>
              <a:rPr lang="ko-KR" altLang="en-US" dirty="0" err="1"/>
              <a:t>문토’는</a:t>
            </a:r>
            <a:r>
              <a:rPr lang="ko-KR" altLang="en-US" dirty="0"/>
              <a:t> 현재 수십 개의 프로그램을 운영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독서 클럽으로 큰 인기를 모았던 ‘</a:t>
            </a:r>
            <a:r>
              <a:rPr lang="ko-KR" altLang="en-US" dirty="0" err="1"/>
              <a:t>트레바리’는</a:t>
            </a:r>
            <a:r>
              <a:rPr lang="ko-KR" altLang="en-US" dirty="0"/>
              <a:t> </a:t>
            </a:r>
            <a:r>
              <a:rPr lang="en-US" altLang="ko-KR" dirty="0"/>
              <a:t>19</a:t>
            </a:r>
            <a:r>
              <a:rPr lang="ko-KR" altLang="en-US" dirty="0"/>
              <a:t>만원의 유료 멤버십을 운영하 </a:t>
            </a:r>
            <a:r>
              <a:rPr lang="ko-KR" altLang="en-US" dirty="0" err="1"/>
              <a:t>는데도</a:t>
            </a:r>
            <a:r>
              <a:rPr lang="ko-KR" altLang="en-US" dirty="0"/>
              <a:t> </a:t>
            </a:r>
            <a:r>
              <a:rPr lang="en-US" altLang="ko-KR" dirty="0"/>
              <a:t>6,000</a:t>
            </a:r>
            <a:r>
              <a:rPr lang="ko-KR" altLang="en-US" dirty="0"/>
              <a:t>명이 넘는 멤버를 보유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여가 큐레이션 플랫폼인 ‘</a:t>
            </a:r>
            <a:r>
              <a:rPr lang="ko-KR" altLang="en-US" dirty="0" err="1"/>
              <a:t>프립’도</a:t>
            </a:r>
            <a:r>
              <a:rPr lang="ko-KR" altLang="en-US" dirty="0"/>
              <a:t> 영화</a:t>
            </a:r>
            <a:r>
              <a:rPr lang="en-US" altLang="ko-KR" dirty="0"/>
              <a:t>, </a:t>
            </a:r>
            <a:r>
              <a:rPr lang="ko-KR" altLang="en-US" dirty="0"/>
              <a:t>등산</a:t>
            </a:r>
            <a:r>
              <a:rPr lang="en-US" altLang="ko-KR" dirty="0"/>
              <a:t>, </a:t>
            </a:r>
            <a:r>
              <a:rPr lang="ko-KR" altLang="en-US" dirty="0"/>
              <a:t>와인</a:t>
            </a:r>
            <a:r>
              <a:rPr lang="en-US" altLang="ko-KR" dirty="0"/>
              <a:t>, </a:t>
            </a:r>
            <a:r>
              <a:rPr lang="ko-KR" altLang="en-US" dirty="0"/>
              <a:t>코칭 등 다양한 소셜 클럽을 선보임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책을 매개로 한 문화예술 커뮤니티는 하나의 비즈니스 모델로 성장</a:t>
            </a:r>
            <a:r>
              <a:rPr lang="en-US" altLang="ko-KR" dirty="0"/>
              <a:t>,</a:t>
            </a:r>
            <a:r>
              <a:rPr lang="ko-KR" altLang="en-US" dirty="0"/>
              <a:t> 멤버십 클럽 ‘취향관’</a:t>
            </a:r>
            <a:r>
              <a:rPr lang="en-US" altLang="ko-KR" dirty="0"/>
              <a:t>, </a:t>
            </a:r>
            <a:r>
              <a:rPr lang="ko-KR" altLang="en-US" dirty="0"/>
              <a:t>창작자들의 커뮤니티 ‘안전가옥’</a:t>
            </a:r>
            <a:r>
              <a:rPr lang="en-US" altLang="ko-KR" dirty="0"/>
              <a:t>, </a:t>
            </a:r>
            <a:r>
              <a:rPr lang="ko-KR" altLang="en-US" dirty="0"/>
              <a:t>일하는 여자들을 위한 멤버십 커뮤니티 ‘헤이 </a:t>
            </a:r>
            <a:r>
              <a:rPr lang="ko-KR" altLang="en-US" dirty="0" err="1"/>
              <a:t>조이스</a:t>
            </a:r>
            <a:r>
              <a:rPr lang="ko-KR" altLang="en-US" dirty="0"/>
              <a:t>’</a:t>
            </a:r>
            <a:r>
              <a:rPr lang="en-US" altLang="ko-KR" dirty="0"/>
              <a:t>, </a:t>
            </a:r>
            <a:r>
              <a:rPr lang="ko-KR" altLang="en-US" dirty="0"/>
              <a:t>책을 읽고 강연을 듣는 멤버십 도서관 ‘</a:t>
            </a:r>
            <a:r>
              <a:rPr lang="ko-KR" altLang="en-US" dirty="0" err="1"/>
              <a:t>소전서림</a:t>
            </a:r>
            <a:r>
              <a:rPr lang="ko-KR" altLang="en-US" dirty="0"/>
              <a:t>’ 등 목적과 규모</a:t>
            </a:r>
            <a:r>
              <a:rPr lang="en-US" altLang="ko-KR" dirty="0"/>
              <a:t>, </a:t>
            </a:r>
            <a:r>
              <a:rPr lang="ko-KR" altLang="en-US" dirty="0"/>
              <a:t>운영방식에 있어 이러한 만남의 장소는 지속적으로 진화하고</a:t>
            </a:r>
            <a:r>
              <a:rPr lang="en-US" altLang="ko-KR" dirty="0"/>
              <a:t>, </a:t>
            </a:r>
            <a:r>
              <a:rPr lang="ko-KR" altLang="en-US" dirty="0"/>
              <a:t>발전하며</a:t>
            </a:r>
            <a:r>
              <a:rPr lang="en-US" altLang="ko-KR" dirty="0"/>
              <a:t>, </a:t>
            </a:r>
            <a:r>
              <a:rPr lang="ko-KR" altLang="en-US" dirty="0"/>
              <a:t>확장되어 나가는 추세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젊은 예술인들 사이에서 목적을 중심으로 짧게 협업하고 흩어지는 새로운 연대방식의 선호하는 경향</a:t>
            </a:r>
            <a:r>
              <a:rPr lang="en-US" altLang="ko-KR" dirty="0"/>
              <a:t>, </a:t>
            </a:r>
            <a:r>
              <a:rPr lang="ko-KR" altLang="en-US" dirty="0"/>
              <a:t>프로젝트형 느슨한 연대를 새로운 저항방식으로 택하고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기득권 예술세력에 대한 젊은 예술인 세대들의 반감의 표출이자</a:t>
            </a:r>
            <a:r>
              <a:rPr lang="en-US" altLang="ko-KR" dirty="0"/>
              <a:t>, </a:t>
            </a:r>
            <a:r>
              <a:rPr lang="ko-KR" altLang="en-US" dirty="0"/>
              <a:t>목적 지향적 성향을 가진 </a:t>
            </a:r>
            <a:r>
              <a:rPr lang="en-US" altLang="ko-KR" dirty="0"/>
              <a:t>2030 </a:t>
            </a:r>
            <a:r>
              <a:rPr lang="ko-KR" altLang="en-US" dirty="0"/>
              <a:t>세대들의 특성에서 기인</a:t>
            </a: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354074"/>
            <a:ext cx="5939094" cy="745762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느슨한 연대를 비즈니스 모델로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7-3.</a:t>
            </a:r>
            <a:r>
              <a:rPr lang="ko-KR" altLang="en-US" sz="4000" dirty="0"/>
              <a:t>문화예술계의 새 바람</a:t>
            </a:r>
            <a:r>
              <a:rPr lang="en-US" altLang="ko-KR" sz="4000" dirty="0"/>
              <a:t>, </a:t>
            </a:r>
            <a:r>
              <a:rPr lang="ko-KR" altLang="en-US" sz="4000" dirty="0"/>
              <a:t>프로젝트형 ‘느슨한 </a:t>
            </a:r>
            <a:r>
              <a:rPr lang="ko-KR" altLang="en-US" sz="4000" dirty="0" err="1"/>
              <a:t>연대’의</a:t>
            </a:r>
            <a:r>
              <a:rPr lang="ko-KR" altLang="en-US" sz="4000" dirty="0"/>
              <a:t> 확대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7.</a:t>
            </a:r>
            <a:r>
              <a:rPr lang="ko-KR" altLang="en-US" sz="2400" dirty="0"/>
              <a:t>문화예술분야의 느슨한 연대 확대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486" name="Picture 6" descr="알라딘: [중고] 열정에 기름붓기">
            <a:extLst>
              <a:ext uri="{FF2B5EF4-FFF2-40B4-BE49-F238E27FC236}">
                <a16:creationId xmlns:a16="http://schemas.microsoft.com/office/drawing/2014/main" id="{86E75253-214B-442B-A219-2A4A8811C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09700"/>
            <a:ext cx="2266431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소셜 살롱 앱 문토, 데이터를 근거로 개선해본다면?">
            <a:extLst>
              <a:ext uri="{FF2B5EF4-FFF2-40B4-BE49-F238E27FC236}">
                <a16:creationId xmlns:a16="http://schemas.microsoft.com/office/drawing/2014/main" id="{CF9B7314-AA08-4569-B904-63CDD20E8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398" y="1616135"/>
            <a:ext cx="3505200" cy="255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독서모임 신청 환불/변경 책 배송 독후감 놀러가기 이벤트 아지트 앱(App) 클럽장 구독">
            <a:extLst>
              <a:ext uri="{FF2B5EF4-FFF2-40B4-BE49-F238E27FC236}">
                <a16:creationId xmlns:a16="http://schemas.microsoft.com/office/drawing/2014/main" id="{F911B080-15ED-4C59-9C45-15B40DD2C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41" y="5028684"/>
            <a:ext cx="4153224" cy="207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 descr="인터뷰] 장르문학 창작자 위한 “안전가옥” 김홍익 대표, “안전가옥은 이야기가 만들어지는 공간” - 뉴스페이퍼">
            <a:extLst>
              <a:ext uri="{FF2B5EF4-FFF2-40B4-BE49-F238E27FC236}">
                <a16:creationId xmlns:a16="http://schemas.microsoft.com/office/drawing/2014/main" id="{D2AB831F-C7BB-40AA-8BF7-8D094BC45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790" y="4587452"/>
            <a:ext cx="3505200" cy="239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103A495-157B-4837-9761-D3E857909E0C}"/>
              </a:ext>
            </a:extLst>
          </p:cNvPr>
          <p:cNvSpPr txBox="1"/>
          <p:nvPr/>
        </p:nvSpPr>
        <p:spPr>
          <a:xfrm>
            <a:off x="6259767" y="7115253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안전가옥</a:t>
            </a:r>
          </a:p>
        </p:txBody>
      </p:sp>
      <p:pic>
        <p:nvPicPr>
          <p:cNvPr id="20496" name="Picture 16" descr="청담동 럭셔리 도서관 '소전서림'…책 파묻혀 강연 듣고 와인 한잔 | 중앙일보">
            <a:extLst>
              <a:ext uri="{FF2B5EF4-FFF2-40B4-BE49-F238E27FC236}">
                <a16:creationId xmlns:a16="http://schemas.microsoft.com/office/drawing/2014/main" id="{993B0F3E-379A-43FE-9ED0-7BA9ED15F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718" y="7509242"/>
            <a:ext cx="3366300" cy="218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48A6CB0-C19C-4606-A1AA-91C8A6070BF8}"/>
              </a:ext>
            </a:extLst>
          </p:cNvPr>
          <p:cNvSpPr txBox="1"/>
          <p:nvPr/>
        </p:nvSpPr>
        <p:spPr>
          <a:xfrm>
            <a:off x="1104667" y="9780478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소전서림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498" name="Picture 18" descr="헤이조이스 - 아지트">
            <a:extLst>
              <a:ext uri="{FF2B5EF4-FFF2-40B4-BE49-F238E27FC236}">
                <a16:creationId xmlns:a16="http://schemas.microsoft.com/office/drawing/2014/main" id="{B0A0FB91-CFB0-4B80-B5F0-3B2958352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790" y="7509242"/>
            <a:ext cx="3366300" cy="224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DAE90BD-1CD5-40F6-B814-04C03CF2F19A}"/>
              </a:ext>
            </a:extLst>
          </p:cNvPr>
          <p:cNvSpPr txBox="1"/>
          <p:nvPr/>
        </p:nvSpPr>
        <p:spPr>
          <a:xfrm>
            <a:off x="6494612" y="9869760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헤이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조이스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047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279804"/>
            <a:ext cx="6506099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팬덤</a:t>
            </a:r>
            <a:r>
              <a:rPr lang="en-US" altLang="ko-KR" dirty="0"/>
              <a:t>(Fandom)</a:t>
            </a:r>
            <a:r>
              <a:rPr lang="ko-KR" altLang="en-US" dirty="0"/>
              <a:t>은 ‘</a:t>
            </a:r>
            <a:r>
              <a:rPr lang="ko-KR" altLang="en-US" dirty="0" err="1"/>
              <a:t>광신자’를</a:t>
            </a:r>
            <a:r>
              <a:rPr lang="ko-KR" altLang="en-US" dirty="0"/>
              <a:t> 뜻하는 </a:t>
            </a:r>
            <a:r>
              <a:rPr lang="en-US" altLang="ko-KR" dirty="0"/>
              <a:t>Fanatic</a:t>
            </a:r>
            <a:r>
              <a:rPr lang="ko-KR" altLang="en-US" dirty="0"/>
              <a:t>의 ‘</a:t>
            </a:r>
            <a:r>
              <a:rPr lang="en-US" altLang="ko-KR" dirty="0"/>
              <a:t>Fan’</a:t>
            </a:r>
            <a:r>
              <a:rPr lang="ko-KR" altLang="en-US" dirty="0"/>
              <a:t>과 ‘</a:t>
            </a:r>
            <a:r>
              <a:rPr lang="ko-KR" altLang="en-US" dirty="0" err="1"/>
              <a:t>영지’를</a:t>
            </a:r>
            <a:r>
              <a:rPr lang="ko-KR" altLang="en-US" dirty="0"/>
              <a:t> 뜻하는 접미사 ‘</a:t>
            </a:r>
            <a:r>
              <a:rPr lang="en-US" altLang="ko-KR" dirty="0" err="1"/>
              <a:t>dom</a:t>
            </a:r>
            <a:r>
              <a:rPr lang="en-US" altLang="ko-KR" dirty="0"/>
              <a:t>’</a:t>
            </a:r>
            <a:r>
              <a:rPr lang="ko-KR" altLang="en-US" dirty="0"/>
              <a:t>의 합성어로</a:t>
            </a:r>
            <a:r>
              <a:rPr lang="en-US" altLang="ko-KR" dirty="0"/>
              <a:t>, </a:t>
            </a:r>
            <a:r>
              <a:rPr lang="ko-KR" altLang="en-US" dirty="0"/>
              <a:t>연예인 또는 특정 한 분야에 열정적으로 몰입해 빠져드는 사람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과거에는 아이돌 문화를 즐기는 젊은 소비층의 문화로 여겨졌지만</a:t>
            </a:r>
            <a:r>
              <a:rPr lang="en-US" altLang="ko-KR" dirty="0"/>
              <a:t>, </a:t>
            </a:r>
            <a:r>
              <a:rPr lang="ko-KR" altLang="en-US" dirty="0"/>
              <a:t>최근에는 전 세대</a:t>
            </a:r>
            <a:r>
              <a:rPr lang="en-US" altLang="ko-KR" dirty="0"/>
              <a:t>, </a:t>
            </a:r>
            <a:r>
              <a:rPr lang="ko-KR" altLang="en-US" dirty="0"/>
              <a:t>전 문화예술 장르</a:t>
            </a:r>
            <a:r>
              <a:rPr lang="en-US" altLang="ko-KR" dirty="0"/>
              <a:t>, </a:t>
            </a:r>
            <a:r>
              <a:rPr lang="ko-KR" altLang="en-US" dirty="0"/>
              <a:t>다양한 산업계를 넘어 최근에는 정치</a:t>
            </a:r>
            <a:r>
              <a:rPr lang="en-US" altLang="ko-KR" dirty="0"/>
              <a:t>, </a:t>
            </a:r>
            <a:r>
              <a:rPr lang="ko-KR" altLang="en-US" dirty="0"/>
              <a:t>사회 전반에 나타나는 ‘</a:t>
            </a:r>
            <a:r>
              <a:rPr lang="ko-KR" altLang="en-US" dirty="0" err="1"/>
              <a:t>팬덤</a:t>
            </a:r>
            <a:r>
              <a:rPr lang="ko-KR" altLang="en-US" dirty="0"/>
              <a:t> 경제’ 경향으로 진화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팬덤</a:t>
            </a:r>
            <a:r>
              <a:rPr lang="ko-KR" altLang="en-US" dirty="0"/>
              <a:t> 경제의 직접적인 효과는 아티스트의 활동에 대한 팬들의 충성도 높은 매출의 창출을 들 수 있는데</a:t>
            </a:r>
            <a:r>
              <a:rPr lang="en-US" altLang="ko-KR" dirty="0"/>
              <a:t>, </a:t>
            </a:r>
            <a:r>
              <a:rPr lang="ko-KR" altLang="en-US" dirty="0"/>
              <a:t>그보다 더 나아간 간접적인 효과 는 매출 범위의 확장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다양한 세대</a:t>
            </a:r>
            <a:r>
              <a:rPr lang="en-US" altLang="ko-KR" dirty="0"/>
              <a:t>, </a:t>
            </a:r>
            <a:r>
              <a:rPr lang="ko-KR" altLang="en-US" dirty="0"/>
              <a:t>다양한 분야에서 </a:t>
            </a:r>
            <a:r>
              <a:rPr lang="ko-KR" altLang="en-US" dirty="0" err="1"/>
              <a:t>팬덤이</a:t>
            </a:r>
            <a:r>
              <a:rPr lang="ko-KR" altLang="en-US" dirty="0"/>
              <a:t> 주요 소비문화 트렌드로 정착</a:t>
            </a:r>
            <a:r>
              <a:rPr lang="en-US" altLang="ko-KR" dirty="0"/>
              <a:t>,</a:t>
            </a:r>
            <a:r>
              <a:rPr lang="ko-KR" altLang="en-US" dirty="0"/>
              <a:t> ‘</a:t>
            </a:r>
            <a:r>
              <a:rPr lang="ko-KR" altLang="en-US" dirty="0" err="1"/>
              <a:t>팬덤</a:t>
            </a:r>
            <a:r>
              <a:rPr lang="ko-KR" altLang="en-US" dirty="0"/>
              <a:t> 경제</a:t>
            </a:r>
            <a:r>
              <a:rPr lang="en-US" altLang="ko-KR" dirty="0"/>
              <a:t>(Fandom Economy)’</a:t>
            </a:r>
            <a:r>
              <a:rPr lang="ko-KR" altLang="en-US" dirty="0"/>
              <a:t>는 더욱 강력</a:t>
            </a:r>
            <a:r>
              <a:rPr lang="en-US" altLang="ko-KR" dirty="0"/>
              <a:t>,</a:t>
            </a:r>
            <a:r>
              <a:rPr lang="ko-KR" altLang="en-US" dirty="0"/>
              <a:t> 기업의 상품 기획과 유통</a:t>
            </a:r>
            <a:r>
              <a:rPr lang="en-US" altLang="ko-KR" dirty="0"/>
              <a:t>, </a:t>
            </a:r>
            <a:r>
              <a:rPr lang="ko-KR" altLang="en-US" dirty="0"/>
              <a:t>그리고 성장에까지 적극적으로 참여하여</a:t>
            </a:r>
            <a:r>
              <a:rPr lang="en-US" altLang="ko-KR" dirty="0"/>
              <a:t>, </a:t>
            </a:r>
            <a:r>
              <a:rPr lang="ko-KR" altLang="en-US" dirty="0"/>
              <a:t>브랜드</a:t>
            </a:r>
            <a:r>
              <a:rPr lang="en-US" altLang="ko-KR" dirty="0"/>
              <a:t>, </a:t>
            </a:r>
            <a:r>
              <a:rPr lang="ko-KR" altLang="en-US" dirty="0"/>
              <a:t>콘텐츠</a:t>
            </a:r>
            <a:r>
              <a:rPr lang="en-US" altLang="ko-KR" dirty="0"/>
              <a:t>, </a:t>
            </a:r>
            <a:r>
              <a:rPr lang="ko-KR" altLang="en-US" dirty="0"/>
              <a:t>기업 등의 핵심 성장 요소로 부상</a:t>
            </a:r>
            <a:r>
              <a:rPr lang="en-US" altLang="ko-KR" dirty="0"/>
              <a:t>,</a:t>
            </a:r>
            <a:r>
              <a:rPr lang="ko-KR" altLang="en-US" dirty="0"/>
              <a:t> 팬</a:t>
            </a:r>
            <a:r>
              <a:rPr lang="en-US" altLang="ko-KR" dirty="0"/>
              <a:t>(fan)</a:t>
            </a:r>
            <a:r>
              <a:rPr lang="ko-KR" altLang="en-US" dirty="0"/>
              <a:t>을 기업 혁신 원천 으로 보는 ‘</a:t>
            </a:r>
            <a:r>
              <a:rPr lang="ko-KR" altLang="en-US" dirty="0" err="1"/>
              <a:t>팬노베이터</a:t>
            </a:r>
            <a:r>
              <a:rPr lang="en-US" altLang="ko-KR" dirty="0"/>
              <a:t>(fan-</a:t>
            </a:r>
            <a:r>
              <a:rPr lang="en-US" altLang="ko-KR" dirty="0" err="1"/>
              <a:t>novator</a:t>
            </a:r>
            <a:r>
              <a:rPr lang="en-US" altLang="ko-KR" dirty="0"/>
              <a:t>)’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‘</a:t>
            </a:r>
            <a:r>
              <a:rPr lang="ko-KR" altLang="en-US" dirty="0" err="1"/>
              <a:t>제당슈만</a:t>
            </a:r>
            <a:r>
              <a:rPr lang="en-US" altLang="ko-KR" dirty="0"/>
              <a:t>(</a:t>
            </a:r>
            <a:r>
              <a:rPr lang="ko-KR" altLang="en-US" dirty="0"/>
              <a:t>제가 당신을 슈퍼스타로 </a:t>
            </a:r>
            <a:r>
              <a:rPr lang="ko-KR" altLang="en-US" dirty="0" err="1"/>
              <a:t>만들어드리겠습</a:t>
            </a:r>
            <a:r>
              <a:rPr lang="ko-KR" altLang="en-US" dirty="0"/>
              <a:t> </a:t>
            </a:r>
            <a:r>
              <a:rPr lang="ko-KR" altLang="en-US" dirty="0" err="1"/>
              <a:t>니다</a:t>
            </a:r>
            <a:r>
              <a:rPr lang="en-US" altLang="ko-KR" dirty="0"/>
              <a:t>)’</a:t>
            </a:r>
            <a:r>
              <a:rPr lang="ko-KR" altLang="en-US" dirty="0"/>
              <a:t>이라는 신조어도 생길만큼 스타의 성장에 적극적으로 개입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가수가가 전달하는 음악적 메시지를 세상에 전달하고자 하는 </a:t>
            </a:r>
            <a:r>
              <a:rPr lang="ko-KR" altLang="en-US" dirty="0" err="1"/>
              <a:t>가치지향적인</a:t>
            </a:r>
            <a:r>
              <a:rPr lang="ko-KR" altLang="en-US" dirty="0"/>
              <a:t> 모습가장 대표적인 예로 팬들의 ‘기부 활동’</a:t>
            </a: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354074"/>
            <a:ext cx="5939094" cy="745762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팬덤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경제의 탄생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8-1.</a:t>
            </a:r>
            <a:r>
              <a:rPr lang="ko-KR" altLang="en-US" sz="4000" dirty="0"/>
              <a:t> </a:t>
            </a:r>
            <a:r>
              <a:rPr lang="ko-KR" altLang="en-US" sz="4000" dirty="0" err="1"/>
              <a:t>팬덤</a:t>
            </a:r>
            <a:r>
              <a:rPr lang="en-US" altLang="ko-KR" sz="4000" dirty="0"/>
              <a:t>(Fandom), </a:t>
            </a:r>
            <a:r>
              <a:rPr lang="ko-KR" altLang="en-US" sz="4000" dirty="0"/>
              <a:t>사회 전반에 영향을 미치다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8.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팬덤</a:t>
            </a:r>
            <a:r>
              <a:rPr lang="en-US" altLang="ko-KR" sz="2400" dirty="0"/>
              <a:t>(Fandom)</a:t>
            </a:r>
            <a:r>
              <a:rPr lang="ko-KR" altLang="en-US" sz="2400" dirty="0"/>
              <a:t>의 소셜 공진화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3A495-157B-4837-9761-D3E857909E0C}"/>
              </a:ext>
            </a:extLst>
          </p:cNvPr>
          <p:cNvSpPr txBox="1"/>
          <p:nvPr/>
        </p:nvSpPr>
        <p:spPr>
          <a:xfrm>
            <a:off x="6629400" y="5382610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제당슈만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브랜드 키우는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찐팬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8A6CB0-C19C-4606-A1AA-91C8A6070BF8}"/>
              </a:ext>
            </a:extLst>
          </p:cNvPr>
          <p:cNvSpPr txBox="1"/>
          <p:nvPr/>
        </p:nvSpPr>
        <p:spPr>
          <a:xfrm>
            <a:off x="1104667" y="9780478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BTS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ARMY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팬 기부 활동</a:t>
            </a:r>
          </a:p>
        </p:txBody>
      </p:sp>
      <p:pic>
        <p:nvPicPr>
          <p:cNvPr id="21506" name="Picture 2" descr="빅히트, 팬덤 경제 진화의 선두주자…목표가↑-한화">
            <a:extLst>
              <a:ext uri="{FF2B5EF4-FFF2-40B4-BE49-F238E27FC236}">
                <a16:creationId xmlns:a16="http://schemas.microsoft.com/office/drawing/2014/main" id="{42D89D45-68F0-48C6-AAC2-5F31A5973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67" y="1700126"/>
            <a:ext cx="425518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이미수] 키우는 정은 힘이 세다!… 브랜드 키우는 찐팬의 힘 - Brand Brief - 브랜드브리프">
            <a:extLst>
              <a:ext uri="{FF2B5EF4-FFF2-40B4-BE49-F238E27FC236}">
                <a16:creationId xmlns:a16="http://schemas.microsoft.com/office/drawing/2014/main" id="{AA4C36B9-8EAF-4720-A7D8-45AE73BE0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887" y="2410887"/>
            <a:ext cx="4384532" cy="273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방탄소년단 제이홉 생일 축하해&quot; 아미팬들, 승일희망재단에 560여만원 기부 | 세계일보">
            <a:extLst>
              <a:ext uri="{FF2B5EF4-FFF2-40B4-BE49-F238E27FC236}">
                <a16:creationId xmlns:a16="http://schemas.microsoft.com/office/drawing/2014/main" id="{2E63A846-0008-4572-A124-128025AE4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43" y="5886740"/>
            <a:ext cx="2864001" cy="357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코로나19 기부' 아미, 큰 팬덤이 커다란 변화를 만들었다 - 시사저널">
            <a:extLst>
              <a:ext uri="{FF2B5EF4-FFF2-40B4-BE49-F238E27FC236}">
                <a16:creationId xmlns:a16="http://schemas.microsoft.com/office/drawing/2014/main" id="{57F4D0FA-CF96-41AF-BACE-0565345E4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869" y="6196372"/>
            <a:ext cx="4702550" cy="315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041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7131" y="1557867"/>
            <a:ext cx="12364989" cy="12554475"/>
            <a:chOff x="-4317131" y="1557866"/>
            <a:chExt cx="12364989" cy="125544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1100000">
              <a:off x="-4317131" y="1557866"/>
              <a:ext cx="12364989" cy="1255447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02" name="그룹 1002"/>
          <p:cNvGrpSpPr/>
          <p:nvPr/>
        </p:nvGrpSpPr>
        <p:grpSpPr>
          <a:xfrm>
            <a:off x="-958083" y="2651486"/>
            <a:ext cx="9529511" cy="5843990"/>
            <a:chOff x="-927584" y="2638781"/>
            <a:chExt cx="9529511" cy="58439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27584" y="2638781"/>
              <a:ext cx="9529511" cy="5843989"/>
            </a:xfrm>
            <a:prstGeom prst="rect">
              <a:avLst/>
            </a:prstGeom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65D38E4F-EC12-4D5E-836E-47BBC98F7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931" y="2271411"/>
            <a:ext cx="6463235" cy="7090206"/>
          </a:xfrm>
          <a:prstGeom prst="rect">
            <a:avLst/>
          </a:prstGeom>
        </p:spPr>
      </p:pic>
      <p:pic>
        <p:nvPicPr>
          <p:cNvPr id="33" name="Picture 8" descr="은꽃연가 (炫材詩集 No.1) - 리디 은꽃연가">
            <a:extLst>
              <a:ext uri="{FF2B5EF4-FFF2-40B4-BE49-F238E27FC236}">
                <a16:creationId xmlns:a16="http://schemas.microsoft.com/office/drawing/2014/main" id="{7917E1B9-B951-4DF4-9912-816BA7C3B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1268" y="5083212"/>
            <a:ext cx="2134013" cy="349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D99A821-EAEF-4492-A090-5E779C5176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9077" y="2637887"/>
            <a:ext cx="6132551" cy="1707567"/>
          </a:xfrm>
          <a:prstGeom prst="rect">
            <a:avLst/>
          </a:prstGeom>
        </p:spPr>
      </p:pic>
      <p:sp>
        <p:nvSpPr>
          <p:cNvPr id="15" name="Object 8"/>
          <p:cNvSpPr txBox="1"/>
          <p:nvPr/>
        </p:nvSpPr>
        <p:spPr>
          <a:xfrm>
            <a:off x="1120264" y="767537"/>
            <a:ext cx="7862026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소개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010"/>
          <p:cNvGrpSpPr/>
          <p:nvPr/>
        </p:nvGrpSpPr>
        <p:grpSpPr>
          <a:xfrm>
            <a:off x="2851997" y="1333500"/>
            <a:ext cx="196003" cy="196003"/>
            <a:chOff x="5900445" y="1895374"/>
            <a:chExt cx="196003" cy="196003"/>
          </a:xfrm>
        </p:grpSpPr>
        <p:pic>
          <p:nvPicPr>
            <p:cNvPr id="17" name="Object 5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70628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279804"/>
            <a:ext cx="6506099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2021</a:t>
            </a:r>
            <a:r>
              <a:rPr lang="ko-KR" altLang="en-US" dirty="0"/>
              <a:t>년 방탄소년단은 신곡 ‘</a:t>
            </a:r>
            <a:r>
              <a:rPr lang="ko-KR" altLang="en-US" dirty="0" err="1"/>
              <a:t>버터’로</a:t>
            </a:r>
            <a:r>
              <a:rPr lang="ko-KR" altLang="en-US" dirty="0"/>
              <a:t> 빌보드 차트 연속 </a:t>
            </a:r>
            <a:r>
              <a:rPr lang="en-US" altLang="ko-KR" dirty="0"/>
              <a:t>1</a:t>
            </a:r>
            <a:r>
              <a:rPr lang="ko-KR" altLang="en-US" dirty="0"/>
              <a:t>위 장기화 신기록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영화 분야에서는 봉준호 감독의 ‘</a:t>
            </a:r>
            <a:r>
              <a:rPr lang="ko-KR" altLang="en-US" dirty="0" err="1"/>
              <a:t>기생충’이</a:t>
            </a:r>
            <a:r>
              <a:rPr lang="ko-KR" altLang="en-US" dirty="0"/>
              <a:t> </a:t>
            </a:r>
            <a:r>
              <a:rPr lang="en-US" altLang="ko-KR" dirty="0"/>
              <a:t>2020</a:t>
            </a:r>
            <a:r>
              <a:rPr lang="ko-KR" altLang="en-US" dirty="0"/>
              <a:t>년 제</a:t>
            </a:r>
            <a:r>
              <a:rPr lang="en-US" altLang="ko-KR" dirty="0"/>
              <a:t>92</a:t>
            </a:r>
            <a:r>
              <a:rPr lang="ko-KR" altLang="en-US" dirty="0"/>
              <a:t>회 미국 아카데미 영화제에 서 감독상</a:t>
            </a:r>
            <a:r>
              <a:rPr lang="en-US" altLang="ko-KR" dirty="0"/>
              <a:t>, </a:t>
            </a:r>
            <a:r>
              <a:rPr lang="ko-KR" altLang="en-US" dirty="0"/>
              <a:t>작품상</a:t>
            </a:r>
            <a:r>
              <a:rPr lang="en-US" altLang="ko-KR" dirty="0"/>
              <a:t>, </a:t>
            </a:r>
            <a:r>
              <a:rPr lang="ko-KR" altLang="en-US" dirty="0"/>
              <a:t>각본상</a:t>
            </a:r>
            <a:r>
              <a:rPr lang="en-US" altLang="ko-KR" dirty="0"/>
              <a:t>, </a:t>
            </a:r>
            <a:r>
              <a:rPr lang="ko-KR" altLang="en-US" dirty="0"/>
              <a:t>국제영화상 </a:t>
            </a:r>
            <a:r>
              <a:rPr lang="en-US" altLang="ko-KR" dirty="0"/>
              <a:t>4</a:t>
            </a:r>
            <a:r>
              <a:rPr lang="ko-KR" altLang="en-US" dirty="0"/>
              <a:t>개 부문에서 수상</a:t>
            </a:r>
            <a:r>
              <a:rPr lang="en-US" altLang="ko-KR" dirty="0"/>
              <a:t>,</a:t>
            </a:r>
            <a:r>
              <a:rPr lang="ko-KR" altLang="en-US" dirty="0"/>
              <a:t>비영어권 작품이 아카데미 작품상과 감독상을 모두 수상한 것도 사상 처음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배우 윤여정은 영화 ‘</a:t>
            </a:r>
            <a:r>
              <a:rPr lang="ko-KR" altLang="en-US" dirty="0" err="1"/>
              <a:t>미나리’로</a:t>
            </a:r>
            <a:r>
              <a:rPr lang="ko-KR" altLang="en-US" dirty="0"/>
              <a:t> </a:t>
            </a:r>
            <a:r>
              <a:rPr lang="en-US" altLang="ko-KR" dirty="0"/>
              <a:t>2021</a:t>
            </a:r>
            <a:r>
              <a:rPr lang="ko-KR" altLang="en-US" dirty="0"/>
              <a:t>년 제</a:t>
            </a:r>
            <a:r>
              <a:rPr lang="en-US" altLang="ko-KR" dirty="0"/>
              <a:t>74</a:t>
            </a:r>
            <a:r>
              <a:rPr lang="ko-KR" altLang="en-US" dirty="0"/>
              <a:t>회 영국 아카데미상 시상식 여우조연상 수상</a:t>
            </a:r>
            <a:r>
              <a:rPr lang="en-US" altLang="ko-KR" dirty="0"/>
              <a:t>, </a:t>
            </a:r>
            <a:r>
              <a:rPr lang="ko-KR" altLang="en-US" dirty="0"/>
              <a:t>제</a:t>
            </a:r>
            <a:r>
              <a:rPr lang="en-US" altLang="ko-KR" dirty="0"/>
              <a:t>93</a:t>
            </a:r>
            <a:r>
              <a:rPr lang="ko-KR" altLang="en-US" dirty="0"/>
              <a:t>회 미국 아카데미 영화상 에서도 여우조연상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2020</a:t>
            </a:r>
            <a:r>
              <a:rPr lang="ko-KR" altLang="en-US" dirty="0"/>
              <a:t>년에는 </a:t>
            </a:r>
            <a:r>
              <a:rPr lang="en-US" altLang="ko-KR" dirty="0"/>
              <a:t>｢</a:t>
            </a:r>
            <a:r>
              <a:rPr lang="ko-KR" altLang="en-US" dirty="0" err="1"/>
              <a:t>구름빵</a:t>
            </a:r>
            <a:r>
              <a:rPr lang="en-US" altLang="ko-KR" dirty="0"/>
              <a:t>｣</a:t>
            </a:r>
            <a:r>
              <a:rPr lang="ko-KR" altLang="en-US" dirty="0"/>
              <a:t>의 작가 백희나가 아동문학계의 노벨상이라 </a:t>
            </a:r>
            <a:r>
              <a:rPr lang="ko-KR" altLang="en-US" dirty="0" err="1"/>
              <a:t>불리는스웨덴의</a:t>
            </a:r>
            <a:r>
              <a:rPr lang="ko-KR" altLang="en-US" dirty="0"/>
              <a:t>  ‘</a:t>
            </a:r>
            <a:r>
              <a:rPr lang="ko-KR" altLang="en-US" dirty="0" err="1"/>
              <a:t>아스트리드</a:t>
            </a:r>
            <a:r>
              <a:rPr lang="ko-KR" altLang="en-US" dirty="0"/>
              <a:t> </a:t>
            </a:r>
            <a:r>
              <a:rPr lang="ko-KR" altLang="en-US" dirty="0" err="1"/>
              <a:t>린드그렌상’을</a:t>
            </a:r>
            <a:r>
              <a:rPr lang="ko-KR" altLang="en-US" dirty="0"/>
              <a:t> 한국작가 최초수상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김이듬</a:t>
            </a:r>
            <a:r>
              <a:rPr lang="ko-KR" altLang="en-US" dirty="0"/>
              <a:t> 시인의 </a:t>
            </a:r>
            <a:r>
              <a:rPr lang="en-US" altLang="ko-KR" dirty="0"/>
              <a:t>｢</a:t>
            </a:r>
            <a:r>
              <a:rPr lang="ko-KR" altLang="en-US" dirty="0"/>
              <a:t>히스 </a:t>
            </a:r>
            <a:r>
              <a:rPr lang="ko-KR" altLang="en-US" dirty="0" err="1"/>
              <a:t>테리아</a:t>
            </a:r>
            <a:r>
              <a:rPr lang="en-US" altLang="ko-KR" dirty="0"/>
              <a:t>｣</a:t>
            </a:r>
            <a:r>
              <a:rPr lang="ko-KR" altLang="en-US" dirty="0"/>
              <a:t>는 ‘</a:t>
            </a:r>
            <a:r>
              <a:rPr lang="ko-KR" altLang="en-US" dirty="0" err="1"/>
              <a:t>전미번역상’과</a:t>
            </a:r>
            <a:r>
              <a:rPr lang="ko-KR" altLang="en-US" dirty="0"/>
              <a:t> ‘</a:t>
            </a:r>
            <a:r>
              <a:rPr lang="ko-KR" altLang="en-US" dirty="0" err="1"/>
              <a:t>루시엔스트릭번역상</a:t>
            </a:r>
            <a:r>
              <a:rPr lang="ko-KR" altLang="en-US" dirty="0"/>
              <a:t>’ 동시 수상을</a:t>
            </a:r>
            <a:r>
              <a:rPr lang="en-US" altLang="ko-KR" dirty="0"/>
              <a:t>, </a:t>
            </a:r>
            <a:r>
              <a:rPr lang="ko-KR" altLang="en-US" dirty="0" err="1"/>
              <a:t>조남주</a:t>
            </a:r>
            <a:r>
              <a:rPr lang="ko-KR" altLang="en-US" dirty="0"/>
              <a:t> 작가의 </a:t>
            </a:r>
            <a:r>
              <a:rPr lang="en-US" altLang="ko-KR" dirty="0"/>
              <a:t>｢82</a:t>
            </a:r>
            <a:r>
              <a:rPr lang="ko-KR" altLang="en-US" dirty="0"/>
              <a:t>년생 김지영</a:t>
            </a:r>
            <a:r>
              <a:rPr lang="en-US" altLang="ko-KR" dirty="0"/>
              <a:t>｣</a:t>
            </a:r>
            <a:r>
              <a:rPr lang="ko-KR" altLang="en-US" dirty="0"/>
              <a:t>는 ‘전미도서상 번역 부문 후보’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클래식 음악 부문에서는 </a:t>
            </a:r>
            <a:r>
              <a:rPr lang="en-US" altLang="ko-KR" dirty="0"/>
              <a:t>2017</a:t>
            </a:r>
            <a:r>
              <a:rPr lang="ko-KR" altLang="en-US" dirty="0"/>
              <a:t>년까지 국제적으로 공인된 </a:t>
            </a:r>
            <a:r>
              <a:rPr lang="en-US" altLang="ko-KR" dirty="0"/>
              <a:t>125</a:t>
            </a:r>
            <a:r>
              <a:rPr lang="ko-KR" altLang="en-US" dirty="0"/>
              <a:t>개 국제 콩쿠르 중 </a:t>
            </a:r>
            <a:r>
              <a:rPr lang="en-US" altLang="ko-KR" dirty="0"/>
              <a:t>96</a:t>
            </a:r>
            <a:r>
              <a:rPr lang="ko-KR" altLang="en-US" dirty="0"/>
              <a:t>개 에서 한국인이 </a:t>
            </a:r>
            <a:r>
              <a:rPr lang="en-US" altLang="ko-KR" dirty="0"/>
              <a:t>1~3</a:t>
            </a:r>
            <a:r>
              <a:rPr lang="ko-KR" altLang="en-US" dirty="0"/>
              <a:t>위에 입상한 것으로 집계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넷플릭스에</a:t>
            </a:r>
            <a:r>
              <a:rPr lang="ko-KR" altLang="en-US" dirty="0"/>
              <a:t> 따르면  ‘스위트홈’</a:t>
            </a:r>
            <a:r>
              <a:rPr lang="en-US" altLang="ko-KR" dirty="0"/>
              <a:t>, ‘</a:t>
            </a:r>
            <a:r>
              <a:rPr lang="ko-KR" altLang="en-US" dirty="0" err="1"/>
              <a:t>오징어게임’은</a:t>
            </a:r>
            <a:r>
              <a:rPr lang="ko-KR" altLang="en-US" dirty="0"/>
              <a:t> ‘이태원 </a:t>
            </a:r>
            <a:r>
              <a:rPr lang="ko-KR" altLang="en-US" dirty="0" err="1"/>
              <a:t>클라스</a:t>
            </a:r>
            <a:r>
              <a:rPr lang="ko-KR" altLang="en-US" dirty="0"/>
              <a:t>’</a:t>
            </a:r>
            <a:r>
              <a:rPr lang="en-US" altLang="ko-KR" dirty="0"/>
              <a:t>, ‘</a:t>
            </a:r>
            <a:r>
              <a:rPr lang="ko-KR" altLang="en-US" dirty="0"/>
              <a:t>사랑의 불시착’</a:t>
            </a:r>
            <a:r>
              <a:rPr lang="en-US" altLang="ko-KR" dirty="0"/>
              <a:t>, ‘</a:t>
            </a:r>
            <a:r>
              <a:rPr lang="ko-KR" altLang="en-US" dirty="0" err="1"/>
              <a:t>더킹</a:t>
            </a:r>
            <a:r>
              <a:rPr lang="en-US" altLang="ko-KR" dirty="0"/>
              <a:t>: </a:t>
            </a:r>
            <a:r>
              <a:rPr lang="ko-KR" altLang="en-US" dirty="0"/>
              <a:t>영원의 군주’</a:t>
            </a:r>
            <a:r>
              <a:rPr lang="en-US" altLang="ko-KR" dirty="0"/>
              <a:t>, ‘</a:t>
            </a:r>
            <a:r>
              <a:rPr lang="ko-KR" altLang="en-US" dirty="0" err="1"/>
              <a:t>사이코지만</a:t>
            </a:r>
            <a:r>
              <a:rPr lang="ko-KR" altLang="en-US" dirty="0"/>
              <a:t> 괜찮아’</a:t>
            </a:r>
            <a:r>
              <a:rPr lang="en-US" altLang="ko-KR" dirty="0"/>
              <a:t>, ‘</a:t>
            </a:r>
            <a:r>
              <a:rPr lang="ko-KR" altLang="en-US" dirty="0"/>
              <a:t>스타트 업’ 등도 홍콩</a:t>
            </a:r>
            <a:r>
              <a:rPr lang="en-US" altLang="ko-KR" dirty="0"/>
              <a:t>, </a:t>
            </a:r>
            <a:r>
              <a:rPr lang="ko-KR" altLang="en-US" dirty="0"/>
              <a:t>태국</a:t>
            </a:r>
            <a:r>
              <a:rPr lang="en-US" altLang="ko-KR" dirty="0"/>
              <a:t>, </a:t>
            </a:r>
            <a:r>
              <a:rPr lang="ko-KR" altLang="en-US" dirty="0"/>
              <a:t>인도</a:t>
            </a:r>
            <a:r>
              <a:rPr lang="en-US" altLang="ko-KR" dirty="0"/>
              <a:t>, </a:t>
            </a:r>
            <a:r>
              <a:rPr lang="ko-KR" altLang="en-US" dirty="0"/>
              <a:t>말레이시아</a:t>
            </a:r>
            <a:r>
              <a:rPr lang="en-US" altLang="ko-KR" dirty="0"/>
              <a:t>, </a:t>
            </a:r>
            <a:r>
              <a:rPr lang="ko-KR" altLang="en-US" dirty="0"/>
              <a:t>필리핀</a:t>
            </a:r>
            <a:r>
              <a:rPr lang="en-US" altLang="ko-KR" dirty="0"/>
              <a:t>, </a:t>
            </a:r>
            <a:r>
              <a:rPr lang="ko-KR" altLang="en-US" dirty="0"/>
              <a:t>일본 등지에서 가장 많이 본 콘텐츠 랭킹 상위권</a:t>
            </a: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354074"/>
            <a:ext cx="5939094" cy="745762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한국 문화예술의 성장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8-2.</a:t>
            </a:r>
            <a:r>
              <a:rPr lang="ko-KR" altLang="en-US" sz="4000" dirty="0"/>
              <a:t> 글로벌 경쟁력을 갖춘 한국 문화예술 및 콘텐츠의 꾸준한 성장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8.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팬덤</a:t>
            </a:r>
            <a:r>
              <a:rPr lang="en-US" altLang="ko-KR" sz="2400" dirty="0"/>
              <a:t>(Fandom)</a:t>
            </a:r>
            <a:r>
              <a:rPr lang="ko-KR" altLang="en-US" sz="2400" dirty="0"/>
              <a:t>의 소셜 공진화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3A495-157B-4837-9761-D3E857909E0C}"/>
              </a:ext>
            </a:extLst>
          </p:cNvPr>
          <p:cNvSpPr txBox="1"/>
          <p:nvPr/>
        </p:nvSpPr>
        <p:spPr>
          <a:xfrm>
            <a:off x="1104667" y="4229100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BTS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빌보드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챠트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8A6CB0-C19C-4606-A1AA-91C8A6070BF8}"/>
              </a:ext>
            </a:extLst>
          </p:cNvPr>
          <p:cNvSpPr txBox="1"/>
          <p:nvPr/>
        </p:nvSpPr>
        <p:spPr>
          <a:xfrm>
            <a:off x="1104666" y="7200900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윤여정 미나리</a:t>
            </a:r>
          </a:p>
        </p:txBody>
      </p:sp>
      <p:pic>
        <p:nvPicPr>
          <p:cNvPr id="22530" name="Picture 2" descr="BTS '버터' 빌보드 핫100 2주 연속 1위…벌써 4번째 - 국민일보">
            <a:extLst>
              <a:ext uri="{FF2B5EF4-FFF2-40B4-BE49-F238E27FC236}">
                <a16:creationId xmlns:a16="http://schemas.microsoft.com/office/drawing/2014/main" id="{8F1A9AEC-84DC-4FFC-A4F4-BB251C3B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80" y="1675163"/>
            <a:ext cx="4184041" cy="247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기생충 제작진 '금의환향'…봉준호 감독 당분간 미국에">
            <a:extLst>
              <a:ext uri="{FF2B5EF4-FFF2-40B4-BE49-F238E27FC236}">
                <a16:creationId xmlns:a16="http://schemas.microsoft.com/office/drawing/2014/main" id="{CB62D2A5-A862-4924-B2DB-EF6406AB2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668593"/>
            <a:ext cx="4409782" cy="247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644E801-1300-433A-AD3B-FCC4E66785FE}"/>
              </a:ext>
            </a:extLst>
          </p:cNvPr>
          <p:cNvSpPr txBox="1"/>
          <p:nvPr/>
        </p:nvSpPr>
        <p:spPr>
          <a:xfrm>
            <a:off x="6201891" y="4229100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종준호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아카데미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관왕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534" name="Picture 6" descr="30초뉴스] '미나리' 윤여정, 미국 연기상 20관왕 대기록 달성 | 연합뉴스TV">
            <a:extLst>
              <a:ext uri="{FF2B5EF4-FFF2-40B4-BE49-F238E27FC236}">
                <a16:creationId xmlns:a16="http://schemas.microsoft.com/office/drawing/2014/main" id="{0EAC91BA-51B5-43BB-9E45-530BDC148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34" y="4875697"/>
            <a:ext cx="4167487" cy="234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구름빵' 작가 백희나, 아동문학계 노벨상 수상…한국인 최초">
            <a:extLst>
              <a:ext uri="{FF2B5EF4-FFF2-40B4-BE49-F238E27FC236}">
                <a16:creationId xmlns:a16="http://schemas.microsoft.com/office/drawing/2014/main" id="{1E5BE369-A35D-4B66-8D30-C3B5848A0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907148"/>
            <a:ext cx="2999763" cy="149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0C545D-7852-4E9D-AC0C-E16715A92D75}"/>
              </a:ext>
            </a:extLst>
          </p:cNvPr>
          <p:cNvSpPr txBox="1"/>
          <p:nvPr/>
        </p:nvSpPr>
        <p:spPr>
          <a:xfrm>
            <a:off x="5473672" y="6517121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구름빵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백희나 작가</a:t>
            </a:r>
          </a:p>
        </p:txBody>
      </p:sp>
      <p:pic>
        <p:nvPicPr>
          <p:cNvPr id="22538" name="Picture 10" descr="82년생 김지영' 美 최고 문학상 '전미도서상' 후보 올랐다">
            <a:extLst>
              <a:ext uri="{FF2B5EF4-FFF2-40B4-BE49-F238E27FC236}">
                <a16:creationId xmlns:a16="http://schemas.microsoft.com/office/drawing/2014/main" id="{44BFA74B-5D0A-4354-A6B1-3DD6F4A55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10" y="7581900"/>
            <a:ext cx="3929189" cy="214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C18581E-5B5A-4063-A26A-299ECAF3A83A}"/>
              </a:ext>
            </a:extLst>
          </p:cNvPr>
          <p:cNvSpPr txBox="1"/>
          <p:nvPr/>
        </p:nvSpPr>
        <p:spPr>
          <a:xfrm>
            <a:off x="990600" y="9743053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82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년생 김지영</a:t>
            </a:r>
          </a:p>
        </p:txBody>
      </p:sp>
      <p:pic>
        <p:nvPicPr>
          <p:cNvPr id="22540" name="Picture 12" descr="사실은] 한국인 콩쿠르 입상자는 얼마나 되나요">
            <a:extLst>
              <a:ext uri="{FF2B5EF4-FFF2-40B4-BE49-F238E27FC236}">
                <a16:creationId xmlns:a16="http://schemas.microsoft.com/office/drawing/2014/main" id="{57B19B5E-A1DE-4CFD-8DD4-7B05C69D0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696" y="6967587"/>
            <a:ext cx="4637104" cy="296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268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279804"/>
            <a:ext cx="6506099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멀티 페르소나</a:t>
            </a:r>
            <a:r>
              <a:rPr lang="en-US" altLang="ko-KR" dirty="0"/>
              <a:t>(multi-persona)</a:t>
            </a:r>
            <a:r>
              <a:rPr lang="ko-KR" altLang="en-US" dirty="0"/>
              <a:t>는 공적 성격의 자아와 사적인 자아가 따로 </a:t>
            </a:r>
            <a:r>
              <a:rPr lang="ko-KR" altLang="en-US" dirty="0" err="1"/>
              <a:t>존재하거</a:t>
            </a:r>
            <a:r>
              <a:rPr lang="ko-KR" altLang="en-US" dirty="0"/>
              <a:t> 나</a:t>
            </a:r>
            <a:r>
              <a:rPr lang="en-US" altLang="ko-KR" dirty="0"/>
              <a:t>, </a:t>
            </a:r>
            <a:r>
              <a:rPr lang="ko-KR" altLang="en-US" dirty="0"/>
              <a:t>하나가 아닌 다중적인 자아가 동시에 존재한다는 의미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직장에서와</a:t>
            </a:r>
            <a:r>
              <a:rPr lang="ko-KR" altLang="en-US" dirty="0"/>
              <a:t> 퇴근 후의 정체성</a:t>
            </a:r>
            <a:r>
              <a:rPr lang="en-US" altLang="ko-KR" dirty="0"/>
              <a:t>, </a:t>
            </a:r>
            <a:r>
              <a:rPr lang="ko-KR" altLang="en-US" dirty="0" err="1"/>
              <a:t>일상에서와</a:t>
            </a:r>
            <a:r>
              <a:rPr lang="ko-KR" altLang="en-US" dirty="0"/>
              <a:t> </a:t>
            </a:r>
            <a:r>
              <a:rPr lang="en-US" altLang="ko-KR" dirty="0"/>
              <a:t>SNS</a:t>
            </a:r>
            <a:r>
              <a:rPr lang="ko-KR" altLang="en-US" dirty="0"/>
              <a:t>를 할 때의 정체성이 다름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멀티 페르소나 열풍을 보여주는 또 다른 현상은 일부 예능 프로그램에서 선보인 </a:t>
            </a:r>
            <a:r>
              <a:rPr lang="ko-KR" altLang="en-US" dirty="0" err="1"/>
              <a:t>부캐</a:t>
            </a:r>
            <a:r>
              <a:rPr lang="ko-KR" altLang="en-US" dirty="0"/>
              <a:t> 만들기도 관련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‘</a:t>
            </a:r>
            <a:r>
              <a:rPr lang="ko-KR" altLang="en-US" dirty="0" err="1"/>
              <a:t>부캐’란</a:t>
            </a:r>
            <a:r>
              <a:rPr lang="en-US" altLang="ko-KR" dirty="0"/>
              <a:t>, </a:t>
            </a:r>
            <a:r>
              <a:rPr lang="ko-KR" altLang="en-US" dirty="0"/>
              <a:t>본래 게임에서 사용하던 용어로 ‘본 캐릭터’ 외에 새롭 게 만든 ‘</a:t>
            </a:r>
            <a:r>
              <a:rPr lang="ko-KR" altLang="en-US" dirty="0" err="1"/>
              <a:t>부캐릭터’의</a:t>
            </a:r>
            <a:r>
              <a:rPr lang="ko-KR" altLang="en-US" dirty="0"/>
              <a:t> 줄임말</a:t>
            </a:r>
            <a:r>
              <a:rPr lang="en-US" altLang="ko-KR" dirty="0"/>
              <a:t>,, ‘</a:t>
            </a:r>
            <a:r>
              <a:rPr lang="ko-KR" altLang="en-US" dirty="0" err="1"/>
              <a:t>유산슬</a:t>
            </a:r>
            <a:r>
              <a:rPr lang="en-US" altLang="ko-KR" dirty="0"/>
              <a:t>(</a:t>
            </a:r>
            <a:r>
              <a:rPr lang="ko-KR" altLang="en-US" dirty="0"/>
              <a:t>유재석</a:t>
            </a:r>
            <a:r>
              <a:rPr lang="en-US" altLang="ko-KR" dirty="0"/>
              <a:t>)’, ‘</a:t>
            </a:r>
            <a:r>
              <a:rPr lang="ko-KR" altLang="en-US" dirty="0"/>
              <a:t>다비이모</a:t>
            </a:r>
            <a:r>
              <a:rPr lang="en-US" altLang="ko-KR" dirty="0"/>
              <a:t>(</a:t>
            </a:r>
            <a:r>
              <a:rPr lang="ko-KR" altLang="en-US" dirty="0"/>
              <a:t>김신영</a:t>
            </a:r>
            <a:r>
              <a:rPr lang="en-US" altLang="ko-KR" dirty="0"/>
              <a:t>)’, ‘</a:t>
            </a:r>
            <a:r>
              <a:rPr lang="ko-KR" altLang="en-US" dirty="0" err="1"/>
              <a:t>마미손</a:t>
            </a:r>
            <a:r>
              <a:rPr lang="en-US" altLang="ko-KR" dirty="0"/>
              <a:t>(</a:t>
            </a:r>
            <a:r>
              <a:rPr lang="ko-KR" altLang="en-US" dirty="0" err="1"/>
              <a:t>매드크라운</a:t>
            </a:r>
            <a:r>
              <a:rPr lang="en-US" altLang="ko-KR" dirty="0"/>
              <a:t>)’ </a:t>
            </a:r>
            <a:r>
              <a:rPr lang="ko-KR" altLang="en-US" dirty="0"/>
              <a:t>등 예능 방송의 캐릭터들을 통해 한 사람 이 다양한 캐릭터를 가지고 본업 외에 여러 활동을 한다는 뜻의 신조어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다중적인 ‘나’의 모습을 이해하고 그 속에서 진정한 ‘내 안의 다양한 나’를 찾기 위한 시도와 욕구가 더욱 </a:t>
            </a:r>
            <a:r>
              <a:rPr lang="ko-KR" altLang="en-US" dirty="0" err="1"/>
              <a:t>강해짐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내 안의 나</a:t>
            </a:r>
            <a:r>
              <a:rPr lang="en-US" altLang="ko-KR" dirty="0"/>
              <a:t>, </a:t>
            </a:r>
            <a:r>
              <a:rPr lang="ko-KR" altLang="en-US" dirty="0"/>
              <a:t>자 기정체성을 찾고자 노력하는 과정에 있어 심리 테스트 등을 통해 자신을 특정 유형으로 분류하고자 하는 시도를 ‘레이블링 게임</a:t>
            </a:r>
            <a:r>
              <a:rPr lang="en-US" altLang="ko-KR" dirty="0"/>
              <a:t>(labeling game)’: MBTI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가성비와 프리미엄 소비를 공동 추구하는 야누스 소비</a:t>
            </a:r>
            <a:r>
              <a:rPr lang="en-US" altLang="ko-KR" dirty="0"/>
              <a:t>(</a:t>
            </a:r>
            <a:r>
              <a:rPr lang="ko-KR" altLang="en-US" dirty="0"/>
              <a:t>프리미엄 소비와 일상형 소비를 동시에 즐기는 것</a:t>
            </a:r>
            <a:r>
              <a:rPr lang="en-US" altLang="ko-KR" dirty="0"/>
              <a:t>), </a:t>
            </a:r>
            <a:r>
              <a:rPr lang="ko-KR" altLang="en-US" dirty="0" err="1"/>
              <a:t>일점호화</a:t>
            </a:r>
            <a:r>
              <a:rPr lang="en-US" altLang="ko-KR" dirty="0"/>
              <a:t>(</a:t>
            </a:r>
            <a:r>
              <a:rPr lang="ko-KR" altLang="en-US" dirty="0"/>
              <a:t>평소에는 저렴한 물건을 골라 구매하지만 특정 물품은 비싼 것을 구입하는 소비 성향</a:t>
            </a:r>
            <a:r>
              <a:rPr lang="en-US" altLang="ko-KR" dirty="0"/>
              <a:t>) </a:t>
            </a:r>
            <a:r>
              <a:rPr lang="ko-KR" altLang="en-US" dirty="0"/>
              <a:t>트렌드 등 이질적인 특징이 동시 발현되는 소비유형은 멀티 페르소나와 </a:t>
            </a:r>
            <a:r>
              <a:rPr lang="ko-KR" altLang="en-US" dirty="0" err="1"/>
              <a:t>비슷</a:t>
            </a: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354074"/>
            <a:ext cx="5939094" cy="745762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멀티 페르소나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9-1.</a:t>
            </a:r>
            <a:r>
              <a:rPr lang="ko-KR" altLang="en-US" sz="4000" dirty="0"/>
              <a:t> 다중적인 ‘나’에 대한 탐구의 즐거움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9.</a:t>
            </a:r>
            <a:r>
              <a:rPr lang="ko-KR" altLang="en-US" sz="2400" dirty="0"/>
              <a:t> 멀티 페르소나</a:t>
            </a:r>
            <a:r>
              <a:rPr lang="en-US" altLang="ko-KR" sz="2400" dirty="0"/>
              <a:t>, </a:t>
            </a:r>
            <a:r>
              <a:rPr lang="ko-KR" altLang="en-US" sz="2400" dirty="0"/>
              <a:t>탈물질주의 시대의 다양한 자아를 찾는 여정의 진행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554" name="Picture 2" descr="회사원들 직장에선 가면쓰고 일해... '멀티 페르소나 트렌드 ' 확산">
            <a:extLst>
              <a:ext uri="{FF2B5EF4-FFF2-40B4-BE49-F238E27FC236}">
                <a16:creationId xmlns:a16="http://schemas.microsoft.com/office/drawing/2014/main" id="{216831BA-7E86-47C0-AC05-DA3374D1F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197" y="1638300"/>
            <a:ext cx="3781425" cy="400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배민라이더도 제 부캐입니다&quot;…현대인들은 모두 멀티 페르소나를 가지고 있다 &lt; 비즈니스 사례 &lt; 기사본문 - 사례뉴스">
            <a:extLst>
              <a:ext uri="{FF2B5EF4-FFF2-40B4-BE49-F238E27FC236}">
                <a16:creationId xmlns:a16="http://schemas.microsoft.com/office/drawing/2014/main" id="{12DFCAD1-4E25-4D38-B52C-6EA2A9D9C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610" y="2647666"/>
            <a:ext cx="4521135" cy="252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즉석밥 먹어도, 명품백엔 지갑 연다… 대세가 된 '야누스 소비'">
            <a:extLst>
              <a:ext uri="{FF2B5EF4-FFF2-40B4-BE49-F238E27FC236}">
                <a16:creationId xmlns:a16="http://schemas.microsoft.com/office/drawing/2014/main" id="{9FF80BAF-5337-4882-A7E0-1C74581C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6057900"/>
            <a:ext cx="2286000" cy="3435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나를 만드는 것들. 레이블링 게임(LABELING GAME)">
            <a:extLst>
              <a:ext uri="{FF2B5EF4-FFF2-40B4-BE49-F238E27FC236}">
                <a16:creationId xmlns:a16="http://schemas.microsoft.com/office/drawing/2014/main" id="{373342B4-87CC-42A8-96B2-C1BA7A3BE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370" y="6210300"/>
            <a:ext cx="4855339" cy="308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972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171700"/>
            <a:ext cx="6506099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물질주의가 “경제성장</a:t>
            </a:r>
            <a:r>
              <a:rPr lang="en-US" altLang="ko-KR" dirty="0"/>
              <a:t>, </a:t>
            </a:r>
            <a:r>
              <a:rPr lang="ko-KR" altLang="en-US" dirty="0"/>
              <a:t>권위주의적 정부</a:t>
            </a:r>
            <a:r>
              <a:rPr lang="en-US" altLang="ko-KR" dirty="0"/>
              <a:t>, </a:t>
            </a:r>
            <a:r>
              <a:rPr lang="ko-KR" altLang="en-US" dirty="0"/>
              <a:t>애국심</a:t>
            </a:r>
            <a:r>
              <a:rPr lang="en-US" altLang="ko-KR" dirty="0"/>
              <a:t>, </a:t>
            </a:r>
            <a:r>
              <a:rPr lang="ko-KR" altLang="en-US" dirty="0"/>
              <a:t>크고 강한 군대</a:t>
            </a:r>
            <a:r>
              <a:rPr lang="en-US" altLang="ko-KR" dirty="0"/>
              <a:t>, </a:t>
            </a:r>
            <a:r>
              <a:rPr lang="ko-KR" altLang="en-US" dirty="0"/>
              <a:t>법과 질서를 선호” 한다면</a:t>
            </a:r>
            <a:r>
              <a:rPr lang="en-US" altLang="ko-KR" dirty="0"/>
              <a:t>, </a:t>
            </a:r>
            <a:r>
              <a:rPr lang="ko-KR" altLang="en-US" dirty="0"/>
              <a:t>탈물질주의는 “개인의 발전과 자유</a:t>
            </a:r>
            <a:r>
              <a:rPr lang="en-US" altLang="ko-KR" dirty="0"/>
              <a:t>, </a:t>
            </a:r>
            <a:r>
              <a:rPr lang="ko-KR" altLang="en-US" dirty="0"/>
              <a:t>정책결정에 대한 시민의 참여</a:t>
            </a:r>
            <a:r>
              <a:rPr lang="en-US" altLang="ko-KR" dirty="0"/>
              <a:t>, </a:t>
            </a:r>
            <a:r>
              <a:rPr lang="ko-KR" altLang="en-US" dirty="0"/>
              <a:t>인권과 환경을 중시하는 가치관”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탈물질주의는 삶의 질에 대한 고민</a:t>
            </a:r>
            <a:r>
              <a:rPr lang="en-US" altLang="ko-KR" dirty="0"/>
              <a:t>, </a:t>
            </a:r>
            <a:r>
              <a:rPr lang="ko-KR" altLang="en-US" dirty="0"/>
              <a:t>타인에 대한 배려</a:t>
            </a:r>
            <a:r>
              <a:rPr lang="en-US" altLang="ko-KR" dirty="0"/>
              <a:t>, </a:t>
            </a:r>
            <a:r>
              <a:rPr lang="ko-KR" altLang="en-US" dirty="0"/>
              <a:t>사회의 소수자 존중</a:t>
            </a:r>
            <a:r>
              <a:rPr lang="en-US" altLang="ko-KR" dirty="0"/>
              <a:t>, </a:t>
            </a:r>
            <a:r>
              <a:rPr lang="ko-KR" altLang="en-US" dirty="0"/>
              <a:t>공익적 결정 에 참여하려는 욕구</a:t>
            </a:r>
            <a:r>
              <a:rPr lang="en-US" altLang="ko-KR" dirty="0"/>
              <a:t>, </a:t>
            </a:r>
            <a:r>
              <a:rPr lang="ko-KR" altLang="en-US" dirty="0"/>
              <a:t>자기 표현 욕구</a:t>
            </a:r>
            <a:r>
              <a:rPr lang="en-US" altLang="ko-KR" dirty="0"/>
              <a:t>, </a:t>
            </a:r>
            <a:r>
              <a:rPr lang="ko-KR" altLang="en-US" dirty="0"/>
              <a:t>환경 및 지구적 문제에 대한 관심 증가 등으로 나타남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MZ</a:t>
            </a:r>
            <a:r>
              <a:rPr lang="ko-KR" altLang="en-US" dirty="0"/>
              <a:t>세대가 주도하고 있는 것으로 파악</a:t>
            </a:r>
            <a:r>
              <a:rPr lang="en-US" altLang="ko-KR" dirty="0"/>
              <a:t>, </a:t>
            </a:r>
            <a:r>
              <a:rPr lang="ko-KR" altLang="en-US" dirty="0"/>
              <a:t>상품의 포장을 플라스틱 대신 유리병으로 만들고</a:t>
            </a:r>
            <a:r>
              <a:rPr lang="en-US" altLang="ko-KR" dirty="0"/>
              <a:t>, </a:t>
            </a:r>
            <a:r>
              <a:rPr lang="ko-KR" altLang="en-US" dirty="0"/>
              <a:t>소비자들은 일회용품 사용을 지양하며</a:t>
            </a:r>
            <a:r>
              <a:rPr lang="en-US" altLang="ko-KR" dirty="0"/>
              <a:t>, </a:t>
            </a:r>
            <a:r>
              <a:rPr lang="ko-KR" altLang="en-US" dirty="0"/>
              <a:t>아동 노동으로 만든 상품은 구매하지 않고</a:t>
            </a:r>
            <a:r>
              <a:rPr lang="en-US" altLang="ko-KR" dirty="0"/>
              <a:t>, </a:t>
            </a:r>
            <a:r>
              <a:rPr lang="ko-KR" altLang="en-US" dirty="0"/>
              <a:t>공정한 가격과 공정한 거래를 전제한 공정 경쟁</a:t>
            </a:r>
            <a:r>
              <a:rPr lang="en-US" altLang="ko-KR" dirty="0"/>
              <a:t>, </a:t>
            </a:r>
            <a:r>
              <a:rPr lang="ko-KR" altLang="en-US" dirty="0"/>
              <a:t>그리고 탄소 배출량의 지표를 나타내는 탄소발자국 등에 따라 생산과 소비를 행하는 것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MZ </a:t>
            </a:r>
            <a:r>
              <a:rPr lang="ko-KR" altLang="en-US" dirty="0"/>
              <a:t>세대들이 추구하는 다양성</a:t>
            </a:r>
            <a:r>
              <a:rPr lang="en-US" altLang="ko-KR" dirty="0"/>
              <a:t>, </a:t>
            </a:r>
            <a:r>
              <a:rPr lang="ko-KR" altLang="en-US" dirty="0"/>
              <a:t>포용적 자아와 관계를 보여주는 대표적인 현상이 ‘젠더 </a:t>
            </a:r>
            <a:r>
              <a:rPr lang="ko-KR" altLang="en-US" dirty="0" err="1"/>
              <a:t>뉴트럴</a:t>
            </a:r>
            <a:r>
              <a:rPr lang="en-US" altLang="ko-KR" dirty="0"/>
              <a:t>(gender neutral)’ </a:t>
            </a:r>
            <a:r>
              <a:rPr lang="ko-KR" altLang="en-US" dirty="0"/>
              <a:t>또는 ‘젠더 프리 </a:t>
            </a:r>
            <a:r>
              <a:rPr lang="en-US" altLang="ko-KR" dirty="0"/>
              <a:t>(gender-free)’, ‘</a:t>
            </a:r>
            <a:r>
              <a:rPr lang="ko-KR" altLang="en-US" dirty="0" err="1"/>
              <a:t>젠더리스</a:t>
            </a:r>
            <a:r>
              <a:rPr lang="en-US" altLang="ko-KR" dirty="0"/>
              <a:t>(genderless)’ </a:t>
            </a:r>
            <a:r>
              <a:rPr lang="ko-KR" altLang="en-US" dirty="0"/>
              <a:t>트렌드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공연업계는 성별과 무관하게 배역을 캐스팅하는 ‘젠더 프리 캐스팅’ </a:t>
            </a:r>
            <a:r>
              <a:rPr lang="en-US" altLang="ko-KR" dirty="0"/>
              <a:t>,</a:t>
            </a:r>
            <a:r>
              <a:rPr lang="ko-KR" altLang="en-US" dirty="0"/>
              <a:t>연극 ‘</a:t>
            </a:r>
            <a:r>
              <a:rPr lang="ko-KR" altLang="en-US" dirty="0" err="1"/>
              <a:t>묵적지수’는</a:t>
            </a:r>
            <a:r>
              <a:rPr lang="ko-KR" altLang="en-US" dirty="0"/>
              <a:t> 초나라 </a:t>
            </a:r>
            <a:r>
              <a:rPr lang="ko-KR" altLang="en-US" dirty="0" err="1"/>
              <a:t>혜왕과</a:t>
            </a:r>
            <a:r>
              <a:rPr lang="ko-KR" altLang="en-US" dirty="0"/>
              <a:t> 사상가 묵가를 여성 배우가</a:t>
            </a:r>
            <a:r>
              <a:rPr lang="en-US" altLang="ko-KR" dirty="0"/>
              <a:t>, </a:t>
            </a:r>
            <a:r>
              <a:rPr lang="ko-KR" altLang="en-US" dirty="0"/>
              <a:t>궁녀를 남성 배 우가 연기해 주목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셰익스피어의 ‘</a:t>
            </a:r>
            <a:r>
              <a:rPr lang="ko-KR" altLang="en-US" dirty="0" err="1"/>
              <a:t>햄릿’을</a:t>
            </a:r>
            <a:r>
              <a:rPr lang="ko-KR" altLang="en-US" dirty="0"/>
              <a:t> 여성 캐릭터로 각색한 서울시극단의 연극 </a:t>
            </a:r>
            <a:r>
              <a:rPr lang="en-US" altLang="ko-KR" dirty="0"/>
              <a:t>‘</a:t>
            </a:r>
            <a:r>
              <a:rPr lang="ko-KR" altLang="en-US" dirty="0" err="1"/>
              <a:t>함익</a:t>
            </a:r>
            <a:r>
              <a:rPr lang="en-US" altLang="ko-KR" dirty="0"/>
              <a:t>’, 2</a:t>
            </a:r>
            <a:r>
              <a:rPr lang="ko-KR" altLang="en-US" dirty="0"/>
              <a:t>명의 배우가 성별이나 나이와 무관하게 다양한 캐릭터를 번갈아 연기하는 ‘</a:t>
            </a:r>
            <a:r>
              <a:rPr lang="ko-KR" altLang="en-US" dirty="0" err="1"/>
              <a:t>젠더스와프</a:t>
            </a:r>
            <a:r>
              <a:rPr lang="en-US" altLang="ko-KR" dirty="0"/>
              <a:t>(gender swap)’ </a:t>
            </a:r>
            <a:r>
              <a:rPr lang="ko-KR" altLang="en-US" dirty="0"/>
              <a:t>연극 등이 제작</a:t>
            </a: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354074"/>
            <a:ext cx="5939094" cy="745762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탈물질주의 사회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9-2.</a:t>
            </a:r>
            <a:r>
              <a:rPr lang="ko-KR" altLang="en-US" sz="4000" dirty="0"/>
              <a:t> 탈물질주의 사회로의 진입을 주도하는 </a:t>
            </a:r>
            <a:r>
              <a:rPr lang="en-US" altLang="ko-KR" sz="4000" dirty="0"/>
              <a:t>MZ</a:t>
            </a:r>
            <a:r>
              <a:rPr lang="ko-KR" altLang="en-US" sz="4000" dirty="0"/>
              <a:t>세대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9.</a:t>
            </a:r>
            <a:r>
              <a:rPr lang="ko-KR" altLang="en-US" sz="2400" dirty="0"/>
              <a:t> 멀티 페르소나</a:t>
            </a:r>
            <a:r>
              <a:rPr lang="en-US" altLang="ko-KR" sz="2400" dirty="0"/>
              <a:t>, </a:t>
            </a:r>
            <a:r>
              <a:rPr lang="ko-KR" altLang="en-US" sz="2400" dirty="0"/>
              <a:t>탈물질주의 시대의 다양한 자아를 찾는 여정의 진행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578" name="Picture 2" descr="한국인 물질주의 가치관 여전... 공연한 불안 이제 내려놓아야”">
            <a:extLst>
              <a:ext uri="{FF2B5EF4-FFF2-40B4-BE49-F238E27FC236}">
                <a16:creationId xmlns:a16="http://schemas.microsoft.com/office/drawing/2014/main" id="{26F0423E-E1A1-4A97-95AF-BC9CD0F3A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90" y="1536210"/>
            <a:ext cx="9557797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문화 人] '함익' 최나라 &quot;10년 전엔 '여성 햄릿'이 가능했을까요?&quot; &lt; 리빙 &lt; 라이프 &lt; 기사본문 - 문화뉴스">
            <a:extLst>
              <a:ext uri="{FF2B5EF4-FFF2-40B4-BE49-F238E27FC236}">
                <a16:creationId xmlns:a16="http://schemas.microsoft.com/office/drawing/2014/main" id="{A4E199A1-7DE2-4B96-8EF6-C2ADD56B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533187"/>
            <a:ext cx="3973116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MHN포토] 장질과 묵자의 만남(묵적지수) &lt; 포토 &lt; 기사본문 - 문화뉴스">
            <a:extLst>
              <a:ext uri="{FF2B5EF4-FFF2-40B4-BE49-F238E27FC236}">
                <a16:creationId xmlns:a16="http://schemas.microsoft.com/office/drawing/2014/main" id="{CD12674F-40EC-4964-8833-A19C4B059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112" y="6537128"/>
            <a:ext cx="4292938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6F9172-0F00-4F58-9AD7-09D069EAC02E}"/>
              </a:ext>
            </a:extLst>
          </p:cNvPr>
          <p:cNvSpPr txBox="1"/>
          <p:nvPr/>
        </p:nvSpPr>
        <p:spPr>
          <a:xfrm>
            <a:off x="1676400" y="9534105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묵적지수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7C87-AC99-47FC-9204-03D5DAAC40B6}"/>
              </a:ext>
            </a:extLst>
          </p:cNvPr>
          <p:cNvSpPr txBox="1"/>
          <p:nvPr/>
        </p:nvSpPr>
        <p:spPr>
          <a:xfrm>
            <a:off x="6629400" y="9501260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연극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함익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926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171700"/>
            <a:ext cx="6506099" cy="812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‘액티브 시니어</a:t>
            </a:r>
            <a:r>
              <a:rPr lang="en-US" altLang="ko-KR" dirty="0"/>
              <a:t>(Active Senior)’</a:t>
            </a:r>
            <a:r>
              <a:rPr lang="ko-KR" altLang="en-US" dirty="0"/>
              <a:t>는 뛰어난 체력과 경제력을 갖추고 있어 퇴직 후에도 사회적으로 왕성한 문화 활동과 소비활동을 하는 장년층을 의미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자산관리를 중심으로 금융 서비스 </a:t>
            </a:r>
            <a:r>
              <a:rPr lang="ko-KR" altLang="en-US" dirty="0" err="1"/>
              <a:t>제공뿐만</a:t>
            </a:r>
            <a:r>
              <a:rPr lang="ko-KR" altLang="en-US" dirty="0"/>
              <a:t> 아니라 건강과 여가와 관련된 서비스를 제공하고 창업 컨설팅</a:t>
            </a:r>
            <a:r>
              <a:rPr lang="en-US" altLang="ko-KR" dirty="0"/>
              <a:t>, </a:t>
            </a:r>
            <a:r>
              <a:rPr lang="ko-KR" altLang="en-US" dirty="0"/>
              <a:t>커뮤니티 공간 대여 등 비 금융 서비스로 범위를 확대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유통업계를 비롯한 패션</a:t>
            </a:r>
            <a:r>
              <a:rPr lang="en-US" altLang="ko-KR" dirty="0"/>
              <a:t>, </a:t>
            </a:r>
            <a:r>
              <a:rPr lang="ko-KR" altLang="en-US" dirty="0"/>
              <a:t>뷰티</a:t>
            </a:r>
            <a:r>
              <a:rPr lang="en-US" altLang="ko-KR" dirty="0"/>
              <a:t>, </a:t>
            </a:r>
            <a:r>
              <a:rPr lang="ko-KR" altLang="en-US" dirty="0"/>
              <a:t>헬스 등 다양 한 소비재 분야에서도 액티브 시니어를 겨냥한 상품을 출시하며 판매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주목할 점으로 이들은 자신들이 선호하는 장르를 중심적으로 주로 젊은 층에서 </a:t>
            </a:r>
            <a:r>
              <a:rPr lang="ko-KR" altLang="en-US" dirty="0" err="1"/>
              <a:t>나타</a:t>
            </a:r>
            <a:r>
              <a:rPr lang="ko-KR" altLang="en-US" dirty="0"/>
              <a:t> 나는 소셜 </a:t>
            </a:r>
            <a:r>
              <a:rPr lang="ko-KR" altLang="en-US" dirty="0" err="1"/>
              <a:t>팬덤</a:t>
            </a:r>
            <a:r>
              <a:rPr lang="ko-KR" altLang="en-US" dirty="0"/>
              <a:t> 행동이 발견된다는 특징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시간과 경제력을 바탕으로 여유롭게 여행을 다니고</a:t>
            </a:r>
            <a:r>
              <a:rPr lang="en-US" altLang="ko-KR" dirty="0"/>
              <a:t>, </a:t>
            </a:r>
            <a:r>
              <a:rPr lang="ko-KR" altLang="en-US" dirty="0"/>
              <a:t>신문물을 적극적으로 흡수하며</a:t>
            </a:r>
            <a:r>
              <a:rPr lang="en-US" altLang="ko-KR" dirty="0"/>
              <a:t>, </a:t>
            </a:r>
            <a:r>
              <a:rPr lang="ko-KR" altLang="en-US" dirty="0"/>
              <a:t>취미와 건강에도 아낌없이 투자</a:t>
            </a:r>
            <a:r>
              <a:rPr lang="en-US" altLang="ko-KR" dirty="0"/>
              <a:t>,</a:t>
            </a:r>
            <a:r>
              <a:rPr lang="ko-KR" altLang="en-US" dirty="0"/>
              <a:t>나이가 들어도 더욱 여유롭고 활기 넘치는 이들을 사회는 ‘액티브 시니어’</a:t>
            </a:r>
            <a:r>
              <a:rPr lang="en-US" altLang="ko-KR" dirty="0"/>
              <a:t>, ‘</a:t>
            </a:r>
            <a:r>
              <a:rPr lang="ko-KR" altLang="en-US" dirty="0"/>
              <a:t>골든 에이지’</a:t>
            </a:r>
            <a:r>
              <a:rPr lang="en-US" altLang="ko-KR" dirty="0"/>
              <a:t>, ‘</a:t>
            </a:r>
            <a:r>
              <a:rPr lang="ko-KR" altLang="en-US" dirty="0"/>
              <a:t>노</a:t>
            </a:r>
            <a:r>
              <a:rPr lang="en-US" altLang="ko-KR" dirty="0"/>
              <a:t>(NO)</a:t>
            </a:r>
            <a:r>
              <a:rPr lang="ko-KR" altLang="en-US" dirty="0"/>
              <a:t>노</a:t>
            </a:r>
            <a:r>
              <a:rPr lang="en-US" altLang="ko-KR" dirty="0"/>
              <a:t>(</a:t>
            </a:r>
            <a:r>
              <a:rPr lang="ko-KR" altLang="en-US" dirty="0" err="1"/>
              <a:t>老</a:t>
            </a:r>
            <a:r>
              <a:rPr lang="en-US" altLang="ko-KR" dirty="0"/>
              <a:t>)</a:t>
            </a:r>
            <a:r>
              <a:rPr lang="ko-KR" altLang="en-US" dirty="0"/>
              <a:t>족’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TV</a:t>
            </a:r>
            <a:r>
              <a:rPr lang="ko-KR" altLang="en-US" dirty="0"/>
              <a:t>조선의 ‘내일은 미스</a:t>
            </a:r>
            <a:r>
              <a:rPr lang="en-US" altLang="ko-KR" dirty="0"/>
              <a:t>&amp;</a:t>
            </a:r>
            <a:r>
              <a:rPr lang="ko-KR" altLang="en-US" dirty="0"/>
              <a:t>미스 </a:t>
            </a:r>
            <a:r>
              <a:rPr lang="ko-KR" altLang="en-US" dirty="0" err="1"/>
              <a:t>터트롯’이</a:t>
            </a:r>
            <a:r>
              <a:rPr lang="ko-KR" altLang="en-US" dirty="0"/>
              <a:t> 기폭제가 되어 </a:t>
            </a:r>
            <a:r>
              <a:rPr lang="en-US" altLang="ko-KR" dirty="0"/>
              <a:t>2019</a:t>
            </a:r>
            <a:r>
              <a:rPr lang="ko-KR" altLang="en-US" dirty="0"/>
              <a:t>년부터 트로트 열풍으로 이어졌고</a:t>
            </a:r>
            <a:r>
              <a:rPr lang="en-US" altLang="ko-KR" dirty="0"/>
              <a:t>, </a:t>
            </a:r>
            <a:r>
              <a:rPr lang="ko-KR" altLang="en-US" dirty="0"/>
              <a:t>이에 따라 소비력이 있는 이들을 중심으로 강력한 </a:t>
            </a:r>
            <a:r>
              <a:rPr lang="ko-KR" altLang="en-US" dirty="0" err="1"/>
              <a:t>팬덤</a:t>
            </a:r>
            <a:r>
              <a:rPr lang="ko-KR" altLang="en-US" dirty="0"/>
              <a:t> 문화가 형성</a:t>
            </a:r>
            <a:r>
              <a:rPr lang="en-US" altLang="ko-KR" dirty="0"/>
              <a:t> </a:t>
            </a:r>
            <a:r>
              <a:rPr lang="ko-KR" altLang="en-US" dirty="0"/>
              <a:t>중장년층을 토대로 한 우리나라 의 트로트 열풍을 “트로트 르네상스</a:t>
            </a:r>
            <a:r>
              <a:rPr lang="en-US" altLang="ko-KR" dirty="0"/>
              <a:t>(trot renaissance)”</a:t>
            </a:r>
            <a:r>
              <a:rPr lang="ko-KR" altLang="en-US" dirty="0"/>
              <a:t>라고 영국 이코노미스트가 보도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354074"/>
            <a:ext cx="5939094" cy="745762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액티브 시니어</a:t>
            </a: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10-1.</a:t>
            </a:r>
            <a:r>
              <a:rPr lang="ko-KR" altLang="en-US" sz="4000" dirty="0"/>
              <a:t> </a:t>
            </a:r>
            <a:r>
              <a:rPr lang="en-US" altLang="ko-KR" sz="4000" dirty="0"/>
              <a:t>‘</a:t>
            </a:r>
            <a:r>
              <a:rPr lang="ko-KR" altLang="en-US" sz="4000" dirty="0"/>
              <a:t>액티브 시니어</a:t>
            </a:r>
            <a:r>
              <a:rPr lang="en-US" altLang="ko-KR" sz="4000" dirty="0"/>
              <a:t>‘ ,</a:t>
            </a:r>
            <a:r>
              <a:rPr lang="ko-KR" altLang="en-US" sz="4000" dirty="0"/>
              <a:t>노년에 대한 패러다임의 변화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10.</a:t>
            </a:r>
            <a:r>
              <a:rPr lang="ko-KR" altLang="en-US" sz="2400" dirty="0"/>
              <a:t> 크리에이티브 </a:t>
            </a:r>
            <a:r>
              <a:rPr lang="ko-KR" altLang="en-US" sz="2400" dirty="0" err="1"/>
              <a:t>에이징</a:t>
            </a:r>
            <a:r>
              <a:rPr lang="en-US" altLang="ko-KR" sz="2400" dirty="0"/>
              <a:t>,</a:t>
            </a:r>
            <a:r>
              <a:rPr lang="ko-KR" altLang="en-US" sz="2400" dirty="0"/>
              <a:t>실버 세대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602" name="Picture 2" descr="신나는 인생 2막! 액티브 시니어의 등장">
            <a:extLst>
              <a:ext uri="{FF2B5EF4-FFF2-40B4-BE49-F238E27FC236}">
                <a16:creationId xmlns:a16="http://schemas.microsoft.com/office/drawing/2014/main" id="{37FBCA3C-C144-4372-B964-F514E945F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940" y="3096177"/>
            <a:ext cx="4695825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연예 마켓 미스터트롯 후 1년 트로트 약발 다했나 | 한경닷컴">
            <a:extLst>
              <a:ext uri="{FF2B5EF4-FFF2-40B4-BE49-F238E27FC236}">
                <a16:creationId xmlns:a16="http://schemas.microsoft.com/office/drawing/2014/main" id="{C4A8D861-F420-4B19-A79A-C93D07B37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397" y="3406914"/>
            <a:ext cx="4221554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2461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299115" y="2171700"/>
            <a:ext cx="6506099" cy="8956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크리에이티브 </a:t>
            </a:r>
            <a:r>
              <a:rPr lang="ko-KR" altLang="en-US" dirty="0" err="1"/>
              <a:t>에이징의</a:t>
            </a:r>
            <a:r>
              <a:rPr lang="ko-KR" altLang="en-US" dirty="0"/>
              <a:t> 개념은 나이가 들면서 능동적 발전</a:t>
            </a:r>
            <a:r>
              <a:rPr lang="en-US" altLang="ko-KR" dirty="0"/>
              <a:t>, </a:t>
            </a:r>
            <a:r>
              <a:rPr lang="ko-KR" altLang="en-US" dirty="0"/>
              <a:t>새로운 목표 개발 및 발견</a:t>
            </a:r>
            <a:r>
              <a:rPr lang="en-US" altLang="ko-KR" dirty="0"/>
              <a:t>, </a:t>
            </a:r>
            <a:r>
              <a:rPr lang="ko-KR" altLang="en-US" dirty="0"/>
              <a:t>과거의 것 이상을 성취</a:t>
            </a:r>
            <a:r>
              <a:rPr lang="en-US" altLang="ko-KR" dirty="0"/>
              <a:t>, </a:t>
            </a:r>
            <a:r>
              <a:rPr lang="ko-KR" altLang="en-US" dirty="0"/>
              <a:t>창조한다는 성장의 개념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창의성과 사회참여</a:t>
            </a:r>
            <a:r>
              <a:rPr lang="en-US" altLang="ko-KR" dirty="0"/>
              <a:t>(social engagement)</a:t>
            </a:r>
            <a:r>
              <a:rPr lang="ko-KR" altLang="en-US" dirty="0"/>
              <a:t>를 강조하는 크리에이티브 </a:t>
            </a:r>
            <a:r>
              <a:rPr lang="ko-KR" altLang="en-US" dirty="0" err="1"/>
              <a:t>에이징은</a:t>
            </a:r>
            <a:r>
              <a:rPr lang="ko-KR" altLang="en-US" dirty="0"/>
              <a:t> 성공적 노년을 실현하는 핵심적 개념으로 주목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노인의 창의적 능력에 대한 적극적 수용과 능동적 고령화</a:t>
            </a:r>
            <a:r>
              <a:rPr lang="en-US" altLang="ko-KR" dirty="0"/>
              <a:t>, </a:t>
            </a:r>
            <a:r>
              <a:rPr lang="ko-KR" altLang="en-US" dirty="0"/>
              <a:t>노인을 위한 창의적 서비스에 대한 정책적 함의를 포함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미국의 경우 고령화 사회의 대안 으로서 예술의 중요성이 부각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국립창조적노화센터</a:t>
            </a:r>
            <a:r>
              <a:rPr lang="en-US" altLang="ko-KR" dirty="0"/>
              <a:t>(National Center for Creative Aging, </a:t>
            </a:r>
            <a:r>
              <a:rPr lang="ko-KR" altLang="en-US" dirty="0"/>
              <a:t>이하 </a:t>
            </a:r>
            <a:r>
              <a:rPr lang="en-US" altLang="ko-KR" dirty="0"/>
              <a:t>NCCA),</a:t>
            </a:r>
            <a:r>
              <a:rPr lang="ko-KR" altLang="en-US" dirty="0"/>
              <a:t> 영국의 </a:t>
            </a:r>
            <a:r>
              <a:rPr lang="ko-KR" altLang="en-US" dirty="0" err="1"/>
              <a:t>배링</a:t>
            </a:r>
            <a:r>
              <a:rPr lang="ko-KR" altLang="en-US" dirty="0"/>
              <a:t> 재단</a:t>
            </a:r>
            <a:r>
              <a:rPr lang="en-US" altLang="ko-KR" dirty="0"/>
              <a:t>(Baring Foundation)</a:t>
            </a:r>
            <a:r>
              <a:rPr lang="ko-KR" altLang="en-US" dirty="0"/>
              <a:t>은 노년의 삶을 더욱 풍요롭게 하는 창의적 예술 활동을 장려하기 위해 ‘창의적 </a:t>
            </a:r>
            <a:r>
              <a:rPr lang="ko-KR" altLang="en-US" dirty="0" err="1"/>
              <a:t>나이듦</a:t>
            </a:r>
            <a:r>
              <a:rPr lang="ko-KR" altLang="en-US" dirty="0"/>
              <a:t>’ 부문에 기금 지원을 집중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70</a:t>
            </a:r>
            <a:r>
              <a:rPr lang="ko-KR" altLang="en-US" dirty="0"/>
              <a:t>년 인생이 콘텐츠</a:t>
            </a:r>
            <a:r>
              <a:rPr lang="en-US" altLang="ko-KR" dirty="0"/>
              <a:t>, </a:t>
            </a:r>
            <a:r>
              <a:rPr lang="ko-KR" altLang="en-US" dirty="0"/>
              <a:t>실버 </a:t>
            </a:r>
            <a:r>
              <a:rPr lang="ko-KR" altLang="en-US" dirty="0" err="1"/>
              <a:t>크리에이터들의</a:t>
            </a:r>
            <a:r>
              <a:rPr lang="ko-KR" altLang="en-US" dirty="0"/>
              <a:t> 부상</a:t>
            </a:r>
            <a:r>
              <a:rPr lang="en-US" altLang="ko-KR" dirty="0"/>
              <a:t>,</a:t>
            </a:r>
            <a:r>
              <a:rPr lang="ko-KR" altLang="en-US" dirty="0"/>
              <a:t> 인기 </a:t>
            </a:r>
            <a:r>
              <a:rPr lang="ko-KR" altLang="en-US" dirty="0" err="1"/>
              <a:t>유튜버인</a:t>
            </a:r>
            <a:r>
              <a:rPr lang="ko-KR" altLang="en-US" dirty="0"/>
              <a:t> ‘</a:t>
            </a:r>
            <a:r>
              <a:rPr lang="ko-KR" altLang="en-US" dirty="0" err="1"/>
              <a:t>박막례</a:t>
            </a:r>
            <a:r>
              <a:rPr lang="ko-KR" altLang="en-US" dirty="0"/>
              <a:t> 할머니’</a:t>
            </a:r>
            <a:r>
              <a:rPr lang="en-US" altLang="ko-KR" dirty="0"/>
              <a:t>,</a:t>
            </a:r>
            <a:r>
              <a:rPr lang="ko-KR" altLang="en-US" dirty="0"/>
              <a:t> 밀라노와 이탈리아어로 할머니를 뜻하는 </a:t>
            </a:r>
            <a:r>
              <a:rPr lang="ko-KR" altLang="en-US" dirty="0" err="1"/>
              <a:t>논나를</a:t>
            </a:r>
            <a:r>
              <a:rPr lang="ko-KR" altLang="en-US" dirty="0"/>
              <a:t> 합쳐서</a:t>
            </a:r>
            <a:r>
              <a:rPr lang="en-US" altLang="ko-KR" dirty="0"/>
              <a:t> ‘</a:t>
            </a:r>
            <a:r>
              <a:rPr lang="ko-KR" altLang="en-US" dirty="0" err="1"/>
              <a:t>밀라논나</a:t>
            </a:r>
            <a:r>
              <a:rPr lang="en-US" altLang="ko-KR" dirty="0"/>
              <a:t>’</a:t>
            </a:r>
            <a:r>
              <a:rPr lang="ko-KR" altLang="en-US" dirty="0"/>
              <a:t>의 패션이야기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2030 </a:t>
            </a:r>
            <a:r>
              <a:rPr lang="ko-KR" altLang="en-US" dirty="0"/>
              <a:t>여성 쇼핑 앱 ‘</a:t>
            </a:r>
            <a:r>
              <a:rPr lang="ko-KR" altLang="en-US" dirty="0" err="1"/>
              <a:t>지그재그’는</a:t>
            </a:r>
            <a:r>
              <a:rPr lang="ko-KR" altLang="en-US" dirty="0"/>
              <a:t> 광고 모델로 </a:t>
            </a:r>
            <a:r>
              <a:rPr lang="en-US" altLang="ko-KR" dirty="0"/>
              <a:t>70</a:t>
            </a:r>
            <a:r>
              <a:rPr lang="ko-KR" altLang="en-US" dirty="0"/>
              <a:t>대 배우 윤여정을 발탁 등으로 실버 </a:t>
            </a:r>
            <a:r>
              <a:rPr lang="ko-KR" altLang="en-US" dirty="0" err="1"/>
              <a:t>크리에이터들의</a:t>
            </a:r>
            <a:r>
              <a:rPr lang="ko-KR" altLang="en-US" dirty="0"/>
              <a:t> 영향력이 더욱 막강해질 것으로 전망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영국의 자선단체 </a:t>
            </a:r>
            <a:r>
              <a:rPr lang="en-US" altLang="ko-KR" dirty="0"/>
              <a:t>Age UK</a:t>
            </a:r>
            <a:r>
              <a:rPr lang="ko-KR" altLang="en-US" dirty="0"/>
              <a:t>의 연구결과에 따르면</a:t>
            </a:r>
            <a:r>
              <a:rPr lang="en-US" altLang="ko-KR" dirty="0"/>
              <a:t>, </a:t>
            </a:r>
            <a:r>
              <a:rPr lang="ko-KR" altLang="en-US" dirty="0"/>
              <a:t>노년층의 웰빙에 기여하는 </a:t>
            </a:r>
            <a:r>
              <a:rPr lang="en-US" altLang="ko-KR" dirty="0"/>
              <a:t>40</a:t>
            </a:r>
            <a:r>
              <a:rPr lang="ko-KR" altLang="en-US" dirty="0"/>
              <a:t>가지 요소 가운데 창의적이고 문화적인 참여가 가장 큰 요소로 작용</a:t>
            </a:r>
            <a:r>
              <a:rPr lang="en-US" altLang="ko-KR" dirty="0"/>
              <a:t>,</a:t>
            </a:r>
            <a:r>
              <a:rPr lang="ko-KR" altLang="en-US" dirty="0"/>
              <a:t> 예술 활동은 노인들의 신체적 건강과 정신적 건강을 위해 긍정적인 역할 사회적 </a:t>
            </a:r>
            <a:r>
              <a:rPr lang="ko-KR" altLang="en-US" dirty="0" err="1"/>
              <a:t>고립감</a:t>
            </a:r>
            <a:r>
              <a:rPr lang="ko-KR" altLang="en-US" dirty="0"/>
              <a:t> 감소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1299115" y="1354074"/>
            <a:ext cx="5939094" cy="745762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크리에이터의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에이징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Object 8">
            <a:extLst>
              <a:ext uri="{FF2B5EF4-FFF2-40B4-BE49-F238E27FC236}">
                <a16:creationId xmlns:a16="http://schemas.microsoft.com/office/drawing/2014/main" id="{701167B3-8757-4977-832E-EFEB8C8DA038}"/>
              </a:ext>
            </a:extLst>
          </p:cNvPr>
          <p:cNvSpPr txBox="1"/>
          <p:nvPr/>
        </p:nvSpPr>
        <p:spPr>
          <a:xfrm>
            <a:off x="990600" y="64618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10-2.</a:t>
            </a:r>
            <a:r>
              <a:rPr lang="ko-KR" altLang="en-US" sz="4000" dirty="0"/>
              <a:t> ‘크리에이티브</a:t>
            </a:r>
            <a:r>
              <a:rPr lang="en-US" altLang="ko-KR" sz="4000" dirty="0"/>
              <a:t>(creative)’,</a:t>
            </a:r>
            <a:r>
              <a:rPr lang="ko-KR" altLang="en-US" sz="4000" dirty="0"/>
              <a:t> </a:t>
            </a:r>
            <a:r>
              <a:rPr lang="en-US" altLang="ko-KR" sz="4000" dirty="0"/>
              <a:t>Silver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AAA6FC-F496-42FC-9D54-7E28BC996FD5}"/>
              </a:ext>
            </a:extLst>
          </p:cNvPr>
          <p:cNvSpPr txBox="1"/>
          <p:nvPr/>
        </p:nvSpPr>
        <p:spPr>
          <a:xfrm>
            <a:off x="8001000" y="184523"/>
            <a:ext cx="10210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10.</a:t>
            </a:r>
            <a:r>
              <a:rPr lang="ko-KR" altLang="en-US" sz="2400" dirty="0"/>
              <a:t> 크리에이티브 </a:t>
            </a:r>
            <a:r>
              <a:rPr lang="ko-KR" altLang="en-US" sz="2400" dirty="0" err="1"/>
              <a:t>에이징</a:t>
            </a:r>
            <a:r>
              <a:rPr lang="en-US" altLang="ko-KR" sz="2400" dirty="0"/>
              <a:t>,</a:t>
            </a:r>
            <a:r>
              <a:rPr lang="ko-KR" altLang="en-US" sz="2400" dirty="0"/>
              <a:t>실버 세대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F9172-0F00-4F58-9AD7-09D069EAC02E}"/>
              </a:ext>
            </a:extLst>
          </p:cNvPr>
          <p:cNvSpPr txBox="1"/>
          <p:nvPr/>
        </p:nvSpPr>
        <p:spPr>
          <a:xfrm>
            <a:off x="304800" y="3314700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박막례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할머니</a:t>
            </a:r>
          </a:p>
        </p:txBody>
      </p:sp>
      <p:pic>
        <p:nvPicPr>
          <p:cNvPr id="26626" name="Picture 2" descr="제2 박막례 할머니를 찾아라”…TV홈쇼핑, 유튜버로'1020'잡는다 - 헤럴드경제">
            <a:extLst>
              <a:ext uri="{FF2B5EF4-FFF2-40B4-BE49-F238E27FC236}">
                <a16:creationId xmlns:a16="http://schemas.microsoft.com/office/drawing/2014/main" id="{2B5EFEA5-74CD-46F5-9062-69094F5F7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19300"/>
            <a:ext cx="2057401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이렇게 옷 잘입는 할머니 봤다고? 시니어 유튜버 밀라논나 || 하퍼스 바자 코리아 (Harper's BAZAAR Korea)">
            <a:extLst>
              <a:ext uri="{FF2B5EF4-FFF2-40B4-BE49-F238E27FC236}">
                <a16:creationId xmlns:a16="http://schemas.microsoft.com/office/drawing/2014/main" id="{CD614EAE-C7C0-4ECE-8719-4DDBCAE1A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436" y="2019300"/>
            <a:ext cx="2305504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1ED1D7-1D28-474C-94CF-D9FE2C4B7614}"/>
              </a:ext>
            </a:extLst>
          </p:cNvPr>
          <p:cNvSpPr txBox="1"/>
          <p:nvPr/>
        </p:nvSpPr>
        <p:spPr>
          <a:xfrm>
            <a:off x="2409742" y="3305092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밀라논나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630" name="Picture 6" descr="윤여정 효과? 지그재그, 다운로드 3천만…최대 60% 할인 &lt; 유통소비 &lt; S이코노미 &lt; 기사본문 - 싱글리스트">
            <a:extLst>
              <a:ext uri="{FF2B5EF4-FFF2-40B4-BE49-F238E27FC236}">
                <a16:creationId xmlns:a16="http://schemas.microsoft.com/office/drawing/2014/main" id="{1568D3FB-F170-4469-9698-814F47E75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3600128"/>
            <a:ext cx="2057400" cy="164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F5BD08-D16C-4829-8901-1E8EFEFB015D}"/>
              </a:ext>
            </a:extLst>
          </p:cNvPr>
          <p:cNvSpPr txBox="1"/>
          <p:nvPr/>
        </p:nvSpPr>
        <p:spPr>
          <a:xfrm>
            <a:off x="331834" y="5302916"/>
            <a:ext cx="32004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지그재그 윤여정</a:t>
            </a:r>
          </a:p>
        </p:txBody>
      </p:sp>
      <p:pic>
        <p:nvPicPr>
          <p:cNvPr id="26632" name="Picture 8">
            <a:extLst>
              <a:ext uri="{FF2B5EF4-FFF2-40B4-BE49-F238E27FC236}">
                <a16:creationId xmlns:a16="http://schemas.microsoft.com/office/drawing/2014/main" id="{768BEDFB-765A-466A-B14B-9F33ADD31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92" y="5842304"/>
            <a:ext cx="2333424" cy="324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7E35DE-D106-44DC-8B8A-BC06F6C6CB5C}"/>
              </a:ext>
            </a:extLst>
          </p:cNvPr>
          <p:cNvSpPr txBox="1"/>
          <p:nvPr/>
        </p:nvSpPr>
        <p:spPr>
          <a:xfrm>
            <a:off x="304800" y="9243844"/>
            <a:ext cx="4136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창의적 보건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건강과 웰빙을 위한 예술</a:t>
            </a:r>
          </a:p>
        </p:txBody>
      </p:sp>
      <p:pic>
        <p:nvPicPr>
          <p:cNvPr id="26634" name="Picture 10">
            <a:extLst>
              <a:ext uri="{FF2B5EF4-FFF2-40B4-BE49-F238E27FC236}">
                <a16:creationId xmlns:a16="http://schemas.microsoft.com/office/drawing/2014/main" id="{0DA44757-0A07-4A02-8EC2-DF5C0F279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190" y="3854253"/>
            <a:ext cx="2333424" cy="324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6" name="Picture 12">
            <a:extLst>
              <a:ext uri="{FF2B5EF4-FFF2-40B4-BE49-F238E27FC236}">
                <a16:creationId xmlns:a16="http://schemas.microsoft.com/office/drawing/2014/main" id="{8FD17472-10AA-48EC-9F2F-C1882E0C9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41" y="1942751"/>
            <a:ext cx="2748264" cy="382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8" name="Picture 14">
            <a:extLst>
              <a:ext uri="{FF2B5EF4-FFF2-40B4-BE49-F238E27FC236}">
                <a16:creationId xmlns:a16="http://schemas.microsoft.com/office/drawing/2014/main" id="{E0AFF865-3370-4686-8C10-5057CFE00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308" y="6286500"/>
            <a:ext cx="3069802" cy="209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D2DEF90-04AF-40E9-9DC2-C06F3B1108A4}"/>
              </a:ext>
            </a:extLst>
          </p:cNvPr>
          <p:cNvSpPr txBox="1"/>
          <p:nvPr/>
        </p:nvSpPr>
        <p:spPr>
          <a:xfrm>
            <a:off x="5801957" y="9261249"/>
            <a:ext cx="4136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만남을 위한 예술</a:t>
            </a:r>
          </a:p>
        </p:txBody>
      </p:sp>
    </p:spTree>
    <p:extLst>
      <p:ext uri="{BB962C8B-B14F-4D97-AF65-F5344CB8AC3E}">
        <p14:creationId xmlns:p14="http://schemas.microsoft.com/office/powerpoint/2010/main" val="25137601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b="1" kern="0" spc="-3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시사점</a:t>
            </a:r>
            <a:endParaRPr 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5969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786202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정리하자면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03218" y="1530900"/>
            <a:ext cx="16508982" cy="1553330"/>
            <a:chOff x="703218" y="1409700"/>
            <a:chExt cx="16508982" cy="1553330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553330"/>
              <a:chOff x="1093218" y="1903334"/>
              <a:chExt cx="16508982" cy="1487168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400934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0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1860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디지털 전환에 따른 문화예술 가치사슬의 재구성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온라인을 통한 문화예술 향유는 오프라인과 함께 문화예술의 ‘하나의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분야’로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자리 잡을 것으로 보이며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예술가들에게도 이러한 환경에 익숙해질 것을 요구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/>
                <a:t>문화예술분야 가치사슬은 온라인과 오프라인 전반에 걸쳐 폭넓게 구 </a:t>
              </a:r>
              <a:r>
                <a:rPr lang="ko-KR" altLang="en-US" dirty="0" err="1"/>
                <a:t>성될</a:t>
              </a:r>
              <a:r>
                <a:rPr lang="ko-KR" altLang="en-US" dirty="0"/>
                <a:t> 것으로 전망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03218" y="4844666"/>
            <a:ext cx="16508982" cy="1639004"/>
            <a:chOff x="703218" y="4686300"/>
            <a:chExt cx="16508982" cy="1639004"/>
          </a:xfrm>
        </p:grpSpPr>
        <p:grpSp>
          <p:nvGrpSpPr>
            <p:cNvPr id="27" name="그룹 26"/>
            <p:cNvGrpSpPr/>
            <p:nvPr/>
          </p:nvGrpSpPr>
          <p:grpSpPr>
            <a:xfrm>
              <a:off x="703218" y="4686300"/>
              <a:ext cx="16508982" cy="1555200"/>
              <a:chOff x="1093218" y="1903334"/>
              <a:chExt cx="16508982" cy="1487168"/>
            </a:xfrm>
          </p:grpSpPr>
          <p:sp>
            <p:nvSpPr>
              <p:cNvPr id="28" name="모서리가 둥근 직사각형 27"/>
              <p:cNvSpPr/>
              <p:nvPr/>
            </p:nvSpPr>
            <p:spPr>
              <a:xfrm>
                <a:off x="1093218" y="1989568"/>
                <a:ext cx="16508982" cy="1400934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1855193" y="4798539"/>
              <a:ext cx="15061207" cy="15267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구독경제와 경험경제의 활성화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문화예술분야의 다양하고 합리적 소비에 대한 대비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/>
                <a:t>구독경제는 기존의 비즈니스 시장을 확장하고</a:t>
              </a:r>
              <a:r>
                <a:rPr lang="en-US" altLang="ko-KR" dirty="0"/>
                <a:t>, </a:t>
              </a:r>
              <a:r>
                <a:rPr lang="ko-KR" altLang="en-US" dirty="0"/>
                <a:t>새로운 시장으로 의 진입을 용이하게 만든다는 취지에서 주목해야 할 비즈니스 모델로 인정</a:t>
              </a:r>
              <a:r>
                <a:rPr lang="en-US" altLang="ko-KR" dirty="0"/>
                <a:t>, </a:t>
              </a:r>
              <a:r>
                <a:rPr lang="ko-KR" altLang="en-US" dirty="0"/>
                <a:t>정책적으로는 다양하고 합리적인 소비를 추구하는 문화예술 분야에서 구독경제의 확산을 새로운 성장의 기회로 활용할 수 </a:t>
              </a:r>
              <a:r>
                <a:rPr lang="ko-KR" altLang="en-US" dirty="0" err="1"/>
                <a:t>있도</a:t>
              </a:r>
              <a:r>
                <a:rPr lang="ko-KR" altLang="en-US" dirty="0"/>
                <a:t> 록 자금</a:t>
              </a:r>
              <a:r>
                <a:rPr lang="en-US" altLang="ko-KR" dirty="0"/>
                <a:t>, </a:t>
              </a:r>
              <a:r>
                <a:rPr lang="ko-KR" altLang="en-US" dirty="0"/>
                <a:t>인력</a:t>
              </a:r>
              <a:r>
                <a:rPr lang="en-US" altLang="ko-KR" dirty="0"/>
                <a:t>, </a:t>
              </a:r>
              <a:r>
                <a:rPr lang="ko-KR" altLang="en-US" dirty="0"/>
                <a:t>인프라 등의 지원정책을 다각도로 검토가 필요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03218" y="6502484"/>
            <a:ext cx="16508982" cy="1555200"/>
            <a:chOff x="703218" y="6362700"/>
            <a:chExt cx="16508982" cy="1555200"/>
          </a:xfrm>
        </p:grpSpPr>
        <p:grpSp>
          <p:nvGrpSpPr>
            <p:cNvPr id="32" name="그룹 31"/>
            <p:cNvGrpSpPr/>
            <p:nvPr/>
          </p:nvGrpSpPr>
          <p:grpSpPr>
            <a:xfrm>
              <a:off x="703218" y="6362700"/>
              <a:ext cx="16508982" cy="1555200"/>
              <a:chOff x="1093218" y="1903334"/>
              <a:chExt cx="16508982" cy="1487168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93218" y="1989568"/>
                <a:ext cx="16508982" cy="1400934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6" name="직사각형 35"/>
            <p:cNvSpPr/>
            <p:nvPr/>
          </p:nvSpPr>
          <p:spPr>
            <a:xfrm>
              <a:off x="1855193" y="6493521"/>
              <a:ext cx="15061207" cy="1194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건강하고 안전한 문화예술을 위한 불편의 일상화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/>
                <a:t>대규모 감염병으로 인한 재난과 국제적 갈등</a:t>
              </a:r>
              <a:r>
                <a:rPr lang="en-US" altLang="ko-KR" dirty="0"/>
                <a:t>, </a:t>
              </a:r>
              <a:r>
                <a:rPr lang="ko-KR" altLang="en-US" dirty="0"/>
                <a:t>사회적 재난 사태를 겪어오면서 가장 먼저 위축되는 분야가 문화예술</a:t>
              </a:r>
              <a:r>
                <a:rPr lang="en-US" altLang="ko-KR" dirty="0"/>
                <a:t>, </a:t>
              </a:r>
              <a:r>
                <a:rPr lang="ko-KR" altLang="en-US" dirty="0"/>
                <a:t>불안에 대한 민감도가 높아지면서 안전에 대한 가치는 삶에 중요한 요소로 자리 잡음</a:t>
              </a:r>
              <a:r>
                <a:rPr lang="en-US" altLang="ko-KR" dirty="0"/>
                <a:t>. </a:t>
              </a:r>
              <a:r>
                <a:rPr lang="ko-KR" altLang="en-US" dirty="0"/>
                <a:t>불편하지만 안전한 문화예술 향유를 위한 공간 구성과 안전을 위한 제도적 장치를 요구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03218" y="3186848"/>
            <a:ext cx="16508982" cy="1555200"/>
            <a:chOff x="703218" y="3054900"/>
            <a:chExt cx="16508982" cy="1555200"/>
          </a:xfrm>
        </p:grpSpPr>
        <p:grpSp>
          <p:nvGrpSpPr>
            <p:cNvPr id="22" name="그룹 21"/>
            <p:cNvGrpSpPr/>
            <p:nvPr/>
          </p:nvGrpSpPr>
          <p:grpSpPr>
            <a:xfrm>
              <a:off x="703218" y="3054900"/>
              <a:ext cx="16508982" cy="1555200"/>
              <a:chOff x="1093218" y="1903334"/>
              <a:chExt cx="16508982" cy="1487168"/>
            </a:xfrm>
          </p:grpSpPr>
          <p:sp>
            <p:nvSpPr>
              <p:cNvPr id="23" name="모서리가 둥근 직사각형 22"/>
              <p:cNvSpPr/>
              <p:nvPr/>
            </p:nvSpPr>
            <p:spPr>
              <a:xfrm>
                <a:off x="1093218" y="1989568"/>
                <a:ext cx="16508982" cy="1400934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2" name="직사각형 41"/>
            <p:cNvSpPr/>
            <p:nvPr/>
          </p:nvSpPr>
          <p:spPr>
            <a:xfrm>
              <a:off x="1855193" y="3173105"/>
              <a:ext cx="15061207" cy="1194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문화예술 분야의 급격한 디지털 전환의 양면성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/>
                <a:t>문화예술 분야에 있어서도 디지털 </a:t>
              </a:r>
              <a:r>
                <a:rPr lang="ko-KR" altLang="en-US" dirty="0" err="1"/>
                <a:t>리터러시</a:t>
              </a:r>
              <a:r>
                <a:rPr lang="en-US" altLang="ko-KR" dirty="0"/>
                <a:t>, </a:t>
              </a:r>
              <a:r>
                <a:rPr lang="ko-KR" altLang="en-US" dirty="0"/>
                <a:t>즉 디지털 기술과 환경에 대한 이해와 활용 역량을 높여야 할 필요성이 높음</a:t>
              </a:r>
              <a:r>
                <a:rPr lang="en-US" altLang="ko-KR" dirty="0"/>
                <a:t>. </a:t>
              </a:r>
              <a:r>
                <a:rPr lang="ko-KR" altLang="en-US" dirty="0"/>
                <a:t>디지털 관련 기술이나 정보를 이해하고 활용하는 능력을 중심으로 한 디지털 </a:t>
              </a:r>
              <a:r>
                <a:rPr lang="ko-KR" altLang="en-US" dirty="0" err="1"/>
                <a:t>리터러시는</a:t>
              </a:r>
              <a:r>
                <a:rPr lang="ko-KR" altLang="en-US" dirty="0"/>
                <a:t> 특히 문화예술 분야 종사자들에게는 필요한 역량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03218" y="8160300"/>
            <a:ext cx="16508982" cy="1555200"/>
            <a:chOff x="703218" y="8039100"/>
            <a:chExt cx="16508982" cy="1555200"/>
          </a:xfrm>
        </p:grpSpPr>
        <p:grpSp>
          <p:nvGrpSpPr>
            <p:cNvPr id="37" name="그룹 36"/>
            <p:cNvGrpSpPr/>
            <p:nvPr/>
          </p:nvGrpSpPr>
          <p:grpSpPr>
            <a:xfrm>
              <a:off x="703218" y="8039100"/>
              <a:ext cx="16508982" cy="1555200"/>
              <a:chOff x="1093218" y="1903334"/>
              <a:chExt cx="16508982" cy="1487168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1093218" y="1989568"/>
                <a:ext cx="16508982" cy="1400934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05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1855193" y="8188505"/>
              <a:ext cx="15061207" cy="1296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 이슈와 같이 대응하는 문화 예술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/>
                <a:t>문화예술이 갖는 교감과 소통의 능력</a:t>
              </a:r>
              <a:r>
                <a:rPr lang="en-US" altLang="ko-KR" dirty="0"/>
                <a:t>, </a:t>
              </a:r>
              <a:r>
                <a:rPr lang="ko-KR" altLang="en-US" dirty="0"/>
                <a:t>전파력 등은 환경 이슈에 대한 사회적 인식을 효 과적으로 확산하고 해결방안을 창의적으로 제안할 수 있다는 점이 중요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531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786202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정리하자면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03218" y="1530900"/>
            <a:ext cx="16508982" cy="1553330"/>
            <a:chOff x="703218" y="1409700"/>
            <a:chExt cx="16508982" cy="1553330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553330"/>
              <a:chOff x="1093218" y="1903334"/>
              <a:chExt cx="16508982" cy="1487168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400934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0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06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1860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문화예술의 사회적 가치 및 역할 증대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/>
                <a:t>대규모 재난으로 </a:t>
              </a:r>
              <a:r>
                <a:rPr lang="ko-KR" altLang="en-US" dirty="0" err="1"/>
                <a:t>부터</a:t>
              </a:r>
              <a:r>
                <a:rPr lang="ko-KR" altLang="en-US" dirty="0"/>
                <a:t> 예술의 힘이 인류 사회의 회복탄력성을 </a:t>
              </a:r>
              <a:r>
                <a:rPr lang="ko-KR" altLang="en-US" dirty="0" err="1"/>
                <a:t>증대시킬</a:t>
              </a:r>
              <a:r>
                <a:rPr lang="ko-KR" altLang="en-US" dirty="0"/>
                <a:t> 것이라 보고 있으며</a:t>
              </a:r>
              <a:r>
                <a:rPr lang="en-US" altLang="ko-KR" dirty="0"/>
                <a:t>,</a:t>
              </a:r>
              <a:r>
                <a:rPr lang="ko-KR" altLang="en-US" dirty="0"/>
                <a:t>역설했다</a:t>
              </a:r>
              <a:r>
                <a:rPr lang="en-US" altLang="ko-KR" dirty="0"/>
                <a:t>. </a:t>
              </a:r>
              <a:r>
                <a:rPr lang="ko-KR" altLang="en-US" dirty="0"/>
                <a:t>유네스코는 코로나 </a:t>
              </a:r>
              <a:r>
                <a:rPr lang="en-US" altLang="ko-KR" dirty="0"/>
                <a:t>19</a:t>
              </a:r>
              <a:r>
                <a:rPr lang="ko-KR" altLang="en-US" dirty="0"/>
                <a:t>가 </a:t>
              </a:r>
              <a:r>
                <a:rPr lang="en-US" altLang="ko-KR" dirty="0"/>
                <a:t>WHO</a:t>
              </a:r>
              <a:r>
                <a:rPr lang="ko-KR" altLang="en-US" dirty="0"/>
                <a:t>를 통해 ‘세계적 대유행’ 즉 </a:t>
              </a:r>
              <a:r>
                <a:rPr lang="ko-KR" altLang="en-US" dirty="0" err="1"/>
                <a:t>팬데믹으로</a:t>
              </a:r>
              <a:r>
                <a:rPr lang="ko-KR" altLang="en-US" dirty="0"/>
                <a:t> 명명된 이후 ‘</a:t>
              </a:r>
              <a:r>
                <a:rPr lang="ko-KR" altLang="en-US" dirty="0" err="1"/>
                <a:t>리즐리아트</a:t>
              </a:r>
              <a:r>
                <a:rPr lang="ko-KR" altLang="en-US" dirty="0"/>
                <a:t>’</a:t>
              </a:r>
              <a:r>
                <a:rPr lang="en-US" altLang="ko-KR" dirty="0"/>
                <a:t>(</a:t>
              </a:r>
              <a:r>
                <a:rPr lang="en-US" altLang="ko-KR" dirty="0" err="1"/>
                <a:t>ResiliArt</a:t>
              </a:r>
              <a:r>
                <a:rPr lang="en-US" altLang="ko-KR" dirty="0"/>
                <a:t>) </a:t>
              </a:r>
              <a:r>
                <a:rPr lang="ko-KR" altLang="en-US" dirty="0"/>
                <a:t>라는 이름의 예술 캠페인 진행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703218" y="4844666"/>
            <a:ext cx="16508982" cy="1555200"/>
            <a:chOff x="703218" y="4686300"/>
            <a:chExt cx="16508982" cy="1555200"/>
          </a:xfrm>
        </p:grpSpPr>
        <p:grpSp>
          <p:nvGrpSpPr>
            <p:cNvPr id="27" name="그룹 26"/>
            <p:cNvGrpSpPr/>
            <p:nvPr/>
          </p:nvGrpSpPr>
          <p:grpSpPr>
            <a:xfrm>
              <a:off x="703218" y="4686300"/>
              <a:ext cx="16508982" cy="1555200"/>
              <a:chOff x="1093218" y="1903334"/>
              <a:chExt cx="16508982" cy="1487168"/>
            </a:xfrm>
          </p:grpSpPr>
          <p:sp>
            <p:nvSpPr>
              <p:cNvPr id="28" name="모서리가 둥근 직사각형 27"/>
              <p:cNvSpPr/>
              <p:nvPr/>
            </p:nvSpPr>
            <p:spPr>
              <a:xfrm>
                <a:off x="1093218" y="1989568"/>
                <a:ext cx="16508982" cy="1400934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08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1" name="직사각형 30"/>
            <p:cNvSpPr/>
            <p:nvPr/>
          </p:nvSpPr>
          <p:spPr>
            <a:xfrm>
              <a:off x="1855193" y="4798539"/>
              <a:ext cx="15061207" cy="1194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팬덤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(Fandom),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소셜 공진화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/>
                <a:t>문화 수용이나 소비 행위를 넘어</a:t>
              </a:r>
              <a:r>
                <a:rPr lang="en-US" altLang="ko-KR" dirty="0"/>
                <a:t>, </a:t>
              </a:r>
              <a:r>
                <a:rPr lang="ko-KR" altLang="en-US" dirty="0"/>
                <a:t>생산</a:t>
              </a:r>
              <a:r>
                <a:rPr lang="en-US" altLang="ko-KR" dirty="0"/>
                <a:t>, </a:t>
              </a:r>
              <a:r>
                <a:rPr lang="ko-KR" altLang="en-US" dirty="0"/>
                <a:t>기획</a:t>
              </a:r>
              <a:r>
                <a:rPr lang="en-US" altLang="ko-KR" dirty="0"/>
                <a:t>, </a:t>
              </a:r>
              <a:r>
                <a:rPr lang="ko-KR" altLang="en-US" dirty="0"/>
                <a:t>매개</a:t>
              </a:r>
              <a:r>
                <a:rPr lang="en-US" altLang="ko-KR" dirty="0"/>
                <a:t>, </a:t>
              </a:r>
              <a:r>
                <a:rPr lang="ko-KR" altLang="en-US" dirty="0"/>
                <a:t>유통 등 문화의 전 영역에 적극적 인 </a:t>
              </a:r>
              <a:r>
                <a:rPr lang="ko-KR" altLang="en-US" dirty="0" err="1"/>
                <a:t>팬덤의</a:t>
              </a:r>
              <a:r>
                <a:rPr lang="ko-KR" altLang="en-US" dirty="0"/>
                <a:t> 출현은 향후 문화예술계 관객 개발이나 작품의 기획에도 더 많은 실험과 고민 을 요구하게 될 것으로 전망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03218" y="6502484"/>
            <a:ext cx="16508982" cy="1555200"/>
            <a:chOff x="703218" y="6362700"/>
            <a:chExt cx="16508982" cy="1555200"/>
          </a:xfrm>
        </p:grpSpPr>
        <p:grpSp>
          <p:nvGrpSpPr>
            <p:cNvPr id="32" name="그룹 31"/>
            <p:cNvGrpSpPr/>
            <p:nvPr/>
          </p:nvGrpSpPr>
          <p:grpSpPr>
            <a:xfrm>
              <a:off x="703218" y="6362700"/>
              <a:ext cx="16508982" cy="1555200"/>
              <a:chOff x="1093218" y="1903334"/>
              <a:chExt cx="16508982" cy="1487168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1093218" y="1989568"/>
                <a:ext cx="16508982" cy="1400934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09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6" name="직사각형 35"/>
            <p:cNvSpPr/>
            <p:nvPr/>
          </p:nvSpPr>
          <p:spPr>
            <a:xfrm>
              <a:off x="1855193" y="6493521"/>
              <a:ext cx="15061207" cy="1194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멀티 페르소나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탈물질주의 시대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/>
                <a:t>멀티 페르소나의 출현과 트렌드는 문화예술의 강점과 실험정신 과 상호작용하며</a:t>
              </a:r>
              <a:r>
                <a:rPr lang="en-US" altLang="ko-KR" dirty="0"/>
                <a:t>, </a:t>
              </a:r>
              <a:r>
                <a:rPr lang="ko-KR" altLang="en-US" dirty="0"/>
                <a:t>더 창의적인 결과를 창출할 가능성이 높으며</a:t>
              </a:r>
              <a:r>
                <a:rPr lang="en-US" altLang="ko-KR" dirty="0"/>
                <a:t> </a:t>
              </a:r>
              <a:r>
                <a:rPr lang="ko-KR" altLang="en-US" dirty="0"/>
                <a:t>향후 정책적으로는 보다 더 고급화된 지원</a:t>
              </a:r>
              <a:r>
                <a:rPr lang="en-US" altLang="ko-KR" dirty="0"/>
                <a:t>, </a:t>
              </a:r>
              <a:r>
                <a:rPr lang="ko-KR" altLang="en-US" dirty="0"/>
                <a:t>실험적이고 창의적인 시도가 가능한 지원 방안이 필요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03218" y="3186848"/>
            <a:ext cx="16508982" cy="1555200"/>
            <a:chOff x="703218" y="3054900"/>
            <a:chExt cx="16508982" cy="1555200"/>
          </a:xfrm>
        </p:grpSpPr>
        <p:grpSp>
          <p:nvGrpSpPr>
            <p:cNvPr id="22" name="그룹 21"/>
            <p:cNvGrpSpPr/>
            <p:nvPr/>
          </p:nvGrpSpPr>
          <p:grpSpPr>
            <a:xfrm>
              <a:off x="703218" y="3054900"/>
              <a:ext cx="16508982" cy="1555200"/>
              <a:chOff x="1093218" y="1903334"/>
              <a:chExt cx="16508982" cy="1487168"/>
            </a:xfrm>
          </p:grpSpPr>
          <p:sp>
            <p:nvSpPr>
              <p:cNvPr id="23" name="모서리가 둥근 직사각형 22"/>
              <p:cNvSpPr/>
              <p:nvPr/>
            </p:nvSpPr>
            <p:spPr>
              <a:xfrm>
                <a:off x="1093218" y="1989568"/>
                <a:ext cx="16508982" cy="1400934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07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2" name="직사각형 41"/>
            <p:cNvSpPr/>
            <p:nvPr/>
          </p:nvSpPr>
          <p:spPr>
            <a:xfrm>
              <a:off x="1855193" y="3173105"/>
              <a:ext cx="15061207" cy="1194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문화예술 분야의 느슨한 연대 확대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/>
                <a:t>타의에 의해 연결을 유지해야만 하는 전체주의적 관계에서 벗어나</a:t>
              </a:r>
              <a:r>
                <a:rPr lang="en-US" altLang="ko-KR" dirty="0"/>
                <a:t>, </a:t>
              </a:r>
              <a:r>
                <a:rPr lang="ko-KR" altLang="en-US" dirty="0"/>
                <a:t>나 자신으로서 맺을 수 있는 관계에 집중하는데 가치</a:t>
              </a:r>
              <a:r>
                <a:rPr lang="en-US" altLang="ko-KR" dirty="0"/>
                <a:t>, </a:t>
              </a:r>
              <a:r>
                <a:rPr lang="ko-KR" altLang="en-US" dirty="0"/>
                <a:t>젊은 세대에게 강하게 </a:t>
              </a:r>
              <a:r>
                <a:rPr lang="ko-KR" altLang="en-US" dirty="0" err="1"/>
                <a:t>발현되</a:t>
              </a:r>
              <a:r>
                <a:rPr lang="ko-KR" altLang="en-US" dirty="0"/>
                <a:t> 는 현상인 ‘느슨한 </a:t>
              </a:r>
              <a:r>
                <a:rPr lang="ko-KR" altLang="en-US" dirty="0" err="1"/>
                <a:t>연대’는</a:t>
              </a:r>
              <a:r>
                <a:rPr lang="ko-KR" altLang="en-US" dirty="0"/>
                <a:t> 앞으로도 지속적으로 다양한 양상으로 확산될 전망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03218" y="8160300"/>
            <a:ext cx="16508982" cy="1676170"/>
            <a:chOff x="703218" y="8039100"/>
            <a:chExt cx="16508982" cy="1676170"/>
          </a:xfrm>
        </p:grpSpPr>
        <p:grpSp>
          <p:nvGrpSpPr>
            <p:cNvPr id="37" name="그룹 36"/>
            <p:cNvGrpSpPr/>
            <p:nvPr/>
          </p:nvGrpSpPr>
          <p:grpSpPr>
            <a:xfrm>
              <a:off x="703218" y="8039100"/>
              <a:ext cx="16508982" cy="1555200"/>
              <a:chOff x="1093218" y="1903334"/>
              <a:chExt cx="16508982" cy="1487168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1093218" y="1989568"/>
                <a:ext cx="16508982" cy="1400934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1855193" y="8188505"/>
              <a:ext cx="15061207" cy="15267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크리에이티브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에이징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(Creative Aging),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문화예술의 주요 주체로 부상한 노년층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/>
                <a:t>코로나</a:t>
              </a:r>
              <a:r>
                <a:rPr lang="en-US" altLang="ko-KR" dirty="0"/>
                <a:t>19</a:t>
              </a:r>
              <a:r>
                <a:rPr lang="ko-KR" altLang="en-US" dirty="0"/>
                <a:t>로 인 해 습득된 기술 접근성의 확대와 다양한 매체의 개발로 시니어 문화 생산력은 커질 것이 며</a:t>
              </a:r>
              <a:r>
                <a:rPr lang="en-US" altLang="ko-KR" dirty="0"/>
                <a:t>, </a:t>
              </a:r>
              <a:r>
                <a:rPr lang="ko-KR" altLang="en-US" dirty="0"/>
                <a:t>문화예술분야와의 연계도 확대될 것으로 전망</a:t>
              </a:r>
              <a:r>
                <a:rPr lang="en-US" altLang="ko-KR" dirty="0"/>
                <a:t>,</a:t>
              </a:r>
              <a:r>
                <a:rPr lang="ko-KR" altLang="en-US" dirty="0"/>
                <a:t> 노년층을 대상으로 이들의 경험치와 재능을 활용하여 창의적인 도전과 활기찬 삶을 누릴 수 있는 문화예술 지원이 중요 </a:t>
              </a:r>
              <a:r>
                <a:rPr lang="en-US" altLang="ko-KR" dirty="0"/>
                <a:t>,70</a:t>
              </a:r>
              <a:r>
                <a:rPr lang="ko-KR" altLang="en-US" dirty="0"/>
                <a:t>대 유튜브 </a:t>
              </a:r>
              <a:r>
                <a:rPr lang="ko-KR" altLang="en-US" dirty="0" err="1"/>
                <a:t>크리에이터들이</a:t>
              </a:r>
              <a:r>
                <a:rPr lang="ko-KR" altLang="en-US" dirty="0"/>
                <a:t> 젊은 층에 주목받는 이유는 이들이 주로 자신들의 인생 노하우나 경험 등을 나누며 자신들의 목소리를 내고 있기 때문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3935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51229" y="2506013"/>
            <a:ext cx="12087443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200" dirty="0">
                <a:solidFill>
                  <a:srgbClr val="FFFFFF"/>
                </a:solidFill>
                <a:latin typeface="Open Sans ExtraBold" pitchFamily="34" charset="0"/>
                <a:ea typeface="맑은 고딕" panose="020B0503020000020004" pitchFamily="50" charset="-127"/>
                <a:cs typeface="Open Sans ExtraBold" pitchFamily="34" charset="0"/>
              </a:rPr>
              <a:t>THANK YOU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8077200" y="3385508"/>
            <a:ext cx="233992" cy="233992"/>
            <a:chOff x="8190889" y="1851895"/>
            <a:chExt cx="233992" cy="2339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0889" y="1851895"/>
              <a:ext cx="233992" cy="23399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171208" y="9029944"/>
            <a:ext cx="613981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DemiLight" pitchFamily="34" charset="0"/>
              </a:rPr>
              <a:t>오인택</a:t>
            </a:r>
            <a:endParaRPr 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26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b="1" kern="0" spc="-3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프롤로그</a:t>
            </a:r>
            <a:endParaRPr 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그동안의 문화예술의 분야 변화들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03218" y="1530900"/>
            <a:ext cx="16508982" cy="4151661"/>
            <a:chOff x="703218" y="1409700"/>
            <a:chExt cx="16508982" cy="3460200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3460200"/>
              <a:chOff x="1093218" y="1903334"/>
              <a:chExt cx="16508982" cy="3312817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3226583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0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32663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크리에이터의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급격한 확대와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전문가로 인정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문화 영역에서 개인이 다양한 콘텐츠를 직접 생산하고 공유할 수 있는 새로운 형태의 커뮤니케이션인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미디어의 비중이 증가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미디어에 나 이와 성별에 제약없이 누구나 미디어 생산자가 될 수 있다는 점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탄탄한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팬덤층을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형성하여 소셜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인플루언서로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도 활발하게 활동하며 사회적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경제적으로 영향이 확대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코로나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19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펜데믹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으로 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미디어의 이용자와 시간이 급격히 늘어나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미디어에서 다루는 콘텐츠가 무한 확장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크리에이터의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영향력이 커지면서 구독자 수 를 늘리기 위한 가학적이고 자극적인 콘텐츠가 경쟁적으로 올라오고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가짜뉴스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광고 등 여러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논란등의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사회적 부작용 양산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1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크리에이터의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전문성을 인정하는 동시에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사회적 부작용을 방지하기 위한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크리에이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터의 정보 검증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콘텐츠 표현 수위 등 법적 규제 및 장치 마련에 대한 요구가 지속적으로 증가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61308" y="6035927"/>
            <a:ext cx="16508982" cy="2993773"/>
            <a:chOff x="703218" y="8039100"/>
            <a:chExt cx="16508982" cy="2993773"/>
          </a:xfrm>
        </p:grpSpPr>
        <p:grpSp>
          <p:nvGrpSpPr>
            <p:cNvPr id="37" name="그룹 36"/>
            <p:cNvGrpSpPr/>
            <p:nvPr/>
          </p:nvGrpSpPr>
          <p:grpSpPr>
            <a:xfrm>
              <a:off x="703218" y="8039100"/>
              <a:ext cx="16508982" cy="2993772"/>
              <a:chOff x="1093218" y="1903334"/>
              <a:chExt cx="16508982" cy="2862810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1093218" y="1989568"/>
                <a:ext cx="16508982" cy="277657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1855193" y="8188505"/>
              <a:ext cx="15061207" cy="28443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워라벨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여가에 중요성이 집중 부각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52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시간 근무제도가 적용되고 또 한 근무 형태도 여러 형태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시차출퇴근제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선택 근무제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재택근무제 등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유연근무제의 도입이 확산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일과 삶의 균형을 추 구하는 ‘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워라밸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‘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저녁이 있는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삶’이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점차 자리잡음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근로시간의 단축은 여 가시간을 즐기려는 욕구가 늘어나 퇴근 후 여가 관련 시장이 확대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여가 활동에 月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120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시간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·15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6000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 쓴다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…'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혼자서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’(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참고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이데일리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자신의 감정적 만족감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행복감에 초점을 두고 소비하는 경향이 두드러지면서 자신만을 위한 문화여가 소비의 비중도 증가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그동안의 문화예술의 분야 변화들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94950" y="1530901"/>
            <a:ext cx="16508982" cy="3460200"/>
            <a:chOff x="794950" y="1409700"/>
            <a:chExt cx="16508982" cy="3498362"/>
          </a:xfrm>
        </p:grpSpPr>
        <p:grpSp>
          <p:nvGrpSpPr>
            <p:cNvPr id="4" name="그룹 3"/>
            <p:cNvGrpSpPr/>
            <p:nvPr/>
          </p:nvGrpSpPr>
          <p:grpSpPr>
            <a:xfrm>
              <a:off x="794950" y="1409700"/>
              <a:ext cx="16508982" cy="3498362"/>
              <a:chOff x="1184950" y="1903334"/>
              <a:chExt cx="16508982" cy="3349354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184950" y="2026105"/>
                <a:ext cx="16508982" cy="3226583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32585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생활문화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생활예술의 확산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생활예술과 생활문화는 민간 영역의 자발적 움직임과  정부에서도 관련 제도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시설 등의 확충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정책 마련 등을 지원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생활예술은 공동체 의 결속을 도모하고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시민 정체성을 증진시키고 사회 발전에 긍정적으로 기여하는 역할 을 하며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생활문화는 마을과 동네를 예술가 또는 문화예술 활동가들과 결합시켜 생활공동체를 복원 회복하는 것에 초점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생활</a:t>
              </a:r>
              <a:r>
                <a:rPr lang="en-US" altLang="ko-KR" sz="2000" dirty="0"/>
                <a:t>SOC </a:t>
              </a:r>
              <a:r>
                <a:rPr lang="ko-KR" altLang="en-US" sz="2000" dirty="0"/>
                <a:t>복합화 사업을 통해 일상과 밀접한 체육관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도서관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어린이집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주차장 등 다양한 시설을 한 공간에 모으는 사업을 추진</a:t>
              </a:r>
              <a:r>
                <a:rPr lang="en-US" altLang="ko-KR" sz="2000" dirty="0"/>
                <a:t> </a:t>
              </a:r>
              <a:r>
                <a:rPr lang="ko-KR" altLang="en-US" sz="2000" dirty="0"/>
                <a:t>지역사회 중심으로 생활문화가 확산되고 정착하는데 기여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지역 주민이 직접 주체적으로 참여하는 다양한 생활문화 프로그램들이 생겨나고 생활문화 캠페인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생활문화 축제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생활문화 동아리 등 다양한 형태의 생활문화가 지속적으로 확대 중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68928" y="5295900"/>
            <a:ext cx="16635004" cy="3733801"/>
            <a:chOff x="703218" y="8039100"/>
            <a:chExt cx="16508982" cy="3767112"/>
          </a:xfrm>
        </p:grpSpPr>
        <p:grpSp>
          <p:nvGrpSpPr>
            <p:cNvPr id="37" name="그룹 36"/>
            <p:cNvGrpSpPr/>
            <p:nvPr/>
          </p:nvGrpSpPr>
          <p:grpSpPr>
            <a:xfrm>
              <a:off x="703218" y="8039100"/>
              <a:ext cx="16508982" cy="3767112"/>
              <a:chOff x="1093218" y="1903334"/>
              <a:chExt cx="16508982" cy="3602320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1093218" y="1989568"/>
                <a:ext cx="16508982" cy="351608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1855193" y="8188505"/>
              <a:ext cx="15061207" cy="32517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말이 칼이 되는 시대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혐오와 갈등의 만연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우리사회는 성별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장애인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노인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이주 노동자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특정 종교인 등 다양한 혐오와 갈등이 만연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경제적 양극화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경기 침체로 불안한 심리상태와 불만을 표출 욕구가 강해지면서 사회적 소수와 약자에 대한 혐오의 확산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‘여성 혐오’ 에 대한 적극적인 분노가 표출되며 페미니즘이 중요한 기치로 자리 잡은 한편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페미니즘</a:t>
              </a:r>
              <a:r>
                <a:rPr lang="en-US" altLang="ko-KR" sz="2000" dirty="0"/>
                <a:t> </a:t>
              </a:r>
              <a:r>
                <a:rPr lang="ko-KR" altLang="en-US" sz="2000" dirty="0"/>
                <a:t>에 대한 </a:t>
              </a:r>
              <a:r>
                <a:rPr lang="ko-KR" altLang="en-US" sz="2000" dirty="0" err="1"/>
                <a:t>백래쉬로</a:t>
              </a:r>
              <a:r>
                <a:rPr lang="ko-KR" altLang="en-US" sz="2000" dirty="0"/>
                <a:t> 남성들의 극단적인 반발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취업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주거 문제 등에 대해 청년층과 중장년층의 인식이 다르게 나타나면서 문제 해결을 위한 정책 및 제도에 대한 평가가 극명하게 갈리고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일련의 정치적 사건을 통해 세대 간에 존재하던 정치 이슈에 대한 세대 갈등이 심화</a:t>
              </a:r>
              <a:r>
                <a:rPr lang="en-US" altLang="ko-KR" sz="2000" dirty="0"/>
                <a:t> 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경제 위기로 인한 불안감 증대와 ‘단일 </a:t>
              </a:r>
              <a:r>
                <a:rPr lang="ko-KR" altLang="en-US" sz="2000" dirty="0" err="1"/>
                <a:t>민족’이라는</a:t>
              </a:r>
              <a:r>
                <a:rPr lang="ko-KR" altLang="en-US" sz="2000" dirty="0"/>
                <a:t> 인식에 기인한 이방인에 대한 배척 심리로 난민과 이주민에 대한 혐오 또한 증가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7337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그동안의 문화예술의 분야 변화들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94950" y="1530901"/>
            <a:ext cx="16508982" cy="3460200"/>
            <a:chOff x="794950" y="1409700"/>
            <a:chExt cx="16508982" cy="3498362"/>
          </a:xfrm>
        </p:grpSpPr>
        <p:grpSp>
          <p:nvGrpSpPr>
            <p:cNvPr id="4" name="그룹 3"/>
            <p:cNvGrpSpPr/>
            <p:nvPr/>
          </p:nvGrpSpPr>
          <p:grpSpPr>
            <a:xfrm>
              <a:off x="794950" y="1409700"/>
              <a:ext cx="16508982" cy="3498362"/>
              <a:chOff x="1184950" y="1903334"/>
              <a:chExt cx="16508982" cy="3349354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184950" y="2026105"/>
                <a:ext cx="16508982" cy="3226583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64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05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32585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지방자치에서 문화분권의 중요성 인식 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지방자치분권은 각 지역별로 실정에 맞는 행정 추진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예산 집행 등이 가능하고 행정의 민주화를 보다 실질적으로 구현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문화분권은 지방 자치분권 실현을 이끄는 하나의 견인차 역할로  지역 문화의 고유성을 유지 및 발전시키고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문화자치 역량을 키워 지역 주민의 참여를 높임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/>
                <a:t> </a:t>
              </a:r>
              <a:r>
                <a:rPr lang="ko-KR" altLang="en-US" sz="2000" dirty="0"/>
                <a:t>문화예술과 관련된 역량에 지역마다 차이가 존재</a:t>
              </a:r>
              <a:r>
                <a:rPr lang="en-US" altLang="ko-KR" sz="2000" dirty="0"/>
                <a:t>,</a:t>
              </a:r>
              <a:r>
                <a:rPr lang="ko-KR" altLang="en-US" sz="2000" dirty="0"/>
                <a:t> 문화 분권으로 인해 지역 간 문화 격차가 심화될 수 있다는 문제점이 존재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/>
                <a:t> </a:t>
              </a:r>
              <a:r>
                <a:rPr lang="ko-KR" altLang="en-US" sz="2000" dirty="0"/>
                <a:t>전문가 평가단은 현 정부의 지방자치분권 추구와 강조로 지역문화 분권 정책을 추진 함에 따라 지역 간 문화예술 역량 차이로 지역 간 문화격차가 심화될 전망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이를 중앙정부의 대응책 마련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지역이 스스로 인식하고 해결하려는 자체적인 시도가 이어질 것이라는 전망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738596" y="5372100"/>
            <a:ext cx="16635004" cy="3200400"/>
            <a:chOff x="703218" y="8039100"/>
            <a:chExt cx="16508982" cy="3228952"/>
          </a:xfrm>
        </p:grpSpPr>
        <p:grpSp>
          <p:nvGrpSpPr>
            <p:cNvPr id="37" name="그룹 36"/>
            <p:cNvGrpSpPr/>
            <p:nvPr/>
          </p:nvGrpSpPr>
          <p:grpSpPr>
            <a:xfrm>
              <a:off x="703218" y="8039100"/>
              <a:ext cx="16508982" cy="3228952"/>
              <a:chOff x="1093218" y="1903334"/>
              <a:chExt cx="16508982" cy="3087702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1093218" y="1989568"/>
                <a:ext cx="16508982" cy="3001468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06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1855193" y="8188505"/>
              <a:ext cx="15061207" cy="28697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예술가의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젠트리피케이션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예술가의 활동으로 인해 저평가 지역이 극적으로 상권을 변화시키는 사례를 통해 예술가는 예술을 통해 지역 활성화에 기여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비교적 저렴한 임대료를 </a:t>
              </a:r>
              <a:r>
                <a:rPr lang="ko-KR" altLang="en-US" sz="2000" dirty="0" err="1"/>
                <a:t>기반으</a:t>
              </a:r>
              <a:r>
                <a:rPr lang="ko-KR" altLang="en-US" sz="2000" dirty="0"/>
                <a:t> 로 창작활동을 하는 예술인들이 모여 그 지역만의 </a:t>
              </a:r>
              <a:r>
                <a:rPr lang="ko-KR" altLang="en-US" sz="2000" dirty="0" err="1"/>
                <a:t>특색있는</a:t>
              </a:r>
              <a:r>
                <a:rPr lang="ko-KR" altLang="en-US" sz="2000" dirty="0"/>
                <a:t> 문화예술 콘텐츠가 발달하 게 되면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이를 찾는 사람들이 많아져 유동인구가 늘고 지역의 매력도를 높여주면서 상권 이 발달하고 지역이 활성화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거대 상업자본이 유입</a:t>
              </a:r>
              <a:r>
                <a:rPr lang="en-US" altLang="ko-KR" sz="2000" dirty="0"/>
                <a:t>,</a:t>
              </a:r>
              <a:r>
                <a:rPr lang="ko-KR" altLang="en-US" sz="2000" dirty="0"/>
                <a:t> 임대료가 치솟게 되고 소상공인과 예술가들은 수년간 닦아 놓은 삶의 터전을 잃게 되는 사회적 부작용 발생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예술가는 </a:t>
              </a:r>
              <a:r>
                <a:rPr lang="ko-KR" altLang="en-US" sz="2000" dirty="0" err="1"/>
                <a:t>젠트리피케이션을</a:t>
              </a:r>
              <a:r>
                <a:rPr lang="ko-KR" altLang="en-US" sz="2000" dirty="0"/>
                <a:t> 촉발시키는 ‘</a:t>
              </a:r>
              <a:r>
                <a:rPr lang="ko-KR" altLang="en-US" sz="2000" dirty="0" err="1"/>
                <a:t>젠트리파이어‘로</a:t>
              </a:r>
              <a:r>
                <a:rPr lang="ko-KR" altLang="en-US" sz="2000" dirty="0"/>
                <a:t> 인식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동시에 높은 임대료를 감당하지 못해 밀려나는 피해자로 인식</a:t>
              </a:r>
              <a:endParaRPr lang="en-US" altLang="ko-KR" sz="200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/>
                <a:t>문화생태계가 상생을 목적으로 예술가와 협업해야 하며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그에 대한 맞는 보상이 필요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8776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b="1" kern="0" spc="-3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문화 소비의 트렌드</a:t>
            </a:r>
            <a:endParaRPr 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3897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KT서체 Medium"/>
        <a:ea typeface="KT서체 Medium"/>
        <a:cs typeface=""/>
      </a:majorFont>
      <a:minorFont>
        <a:latin typeface="KT서체 Light"/>
        <a:ea typeface="KT서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82514</TotalTime>
  <Words>8742</Words>
  <Application>Microsoft Office PowerPoint</Application>
  <PresentationFormat>사용자 지정</PresentationFormat>
  <Paragraphs>727</Paragraphs>
  <Slides>48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5" baseType="lpstr">
      <vt:lpstr>Apple SD Gothic Neo</vt:lpstr>
      <vt:lpstr>Arial Unicode MS</vt:lpstr>
      <vt:lpstr>ChosunGothic</vt:lpstr>
      <vt:lpstr>Gmarket Sans Light</vt:lpstr>
      <vt:lpstr>inherit</vt:lpstr>
      <vt:lpstr>KT서체 Light</vt:lpstr>
      <vt:lpstr>Noto Sans KR</vt:lpstr>
      <vt:lpstr>Pretendard</vt:lpstr>
      <vt:lpstr>Spoqa Han Sans Bold</vt:lpstr>
      <vt:lpstr>Spoqa Han Sans Regular</vt:lpstr>
      <vt:lpstr>맑은 고딕</vt:lpstr>
      <vt:lpstr>Arial</vt:lpstr>
      <vt:lpstr>Open Sans</vt:lpstr>
      <vt:lpstr>Open Sans ExtraBold</vt:lpstr>
      <vt:lpstr>Roboto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오인택</cp:lastModifiedBy>
  <cp:revision>180</cp:revision>
  <dcterms:created xsi:type="dcterms:W3CDTF">2022-11-30T10:39:07Z</dcterms:created>
  <dcterms:modified xsi:type="dcterms:W3CDTF">2024-03-13T15:34:05Z</dcterms:modified>
</cp:coreProperties>
</file>